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76"/>
  </p:normalViewPr>
  <p:slideViewPr>
    <p:cSldViewPr snapToGrid="0" snapToObjects="1">
      <p:cViewPr varScale="1">
        <p:scale>
          <a:sx n="110" d="100"/>
          <a:sy n="110" d="100"/>
        </p:scale>
        <p:origin x="6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hyperlink" Target="http://www.thebluediamondgallery.com/tablet/c/consultant.htm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hyperlink" Target="http://www.thebluediamondgallery.com/tablet/c/consultant.html"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23FF7-0807-42F1-A008-2C834F85E55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CE79A7-F515-4CEF-BBE2-BABD1D4824B1}">
      <dgm:prSet custT="1"/>
      <dgm:spPr/>
      <dgm:t>
        <a:bodyPr/>
        <a:lstStyle/>
        <a:p>
          <a:pPr>
            <a:lnSpc>
              <a:spcPct val="100000"/>
            </a:lnSpc>
          </a:pPr>
          <a:r>
            <a:rPr lang="en-US" sz="1800" dirty="0"/>
            <a:t>Three State Universities (</a:t>
          </a:r>
          <a:r>
            <a:rPr lang="en-US" sz="1800" dirty="0" err="1"/>
            <a:t>Ivane</a:t>
          </a:r>
          <a:r>
            <a:rPr lang="en-US" sz="1800" dirty="0"/>
            <a:t> Javakhishvili Tbilisi State University, Ilia State University and Batumi Shota Rustaveli State University) agreed to explore embedding capacity building of frontline professionals within the frame of a new disability assessment and status determination system.</a:t>
          </a:r>
        </a:p>
      </dgm:t>
    </dgm:pt>
    <dgm:pt modelId="{08486BD7-7CD3-4E50-A785-CD876CCB570C}" type="parTrans" cxnId="{8EE5A6FF-C29F-4A00-99FF-29E073F7D8E5}">
      <dgm:prSet/>
      <dgm:spPr/>
      <dgm:t>
        <a:bodyPr/>
        <a:lstStyle/>
        <a:p>
          <a:endParaRPr lang="en-US"/>
        </a:p>
      </dgm:t>
    </dgm:pt>
    <dgm:pt modelId="{26B448D7-FEBA-465F-8ADA-BD0753598F6D}" type="sibTrans" cxnId="{8EE5A6FF-C29F-4A00-99FF-29E073F7D8E5}">
      <dgm:prSet/>
      <dgm:spPr/>
      <dgm:t>
        <a:bodyPr/>
        <a:lstStyle/>
        <a:p>
          <a:endParaRPr lang="en-US"/>
        </a:p>
      </dgm:t>
    </dgm:pt>
    <dgm:pt modelId="{C2D271F6-3484-4D8E-8876-5018C8AE99CA}">
      <dgm:prSet custT="1"/>
      <dgm:spPr/>
      <dgm:t>
        <a:bodyPr/>
        <a:lstStyle/>
        <a:p>
          <a:pPr>
            <a:lnSpc>
              <a:spcPct val="100000"/>
            </a:lnSpc>
          </a:pPr>
          <a:r>
            <a:rPr lang="en-US" sz="1800" dirty="0"/>
            <a:t>Selection and recruitment of an international consultant to develop assessment of the current pilot of the social model of disability assessment and status determination system in Adjara, in line with International Classification of Functioning, Disability and Health (ICF) and/or UNCRPD has been started. </a:t>
          </a:r>
        </a:p>
      </dgm:t>
    </dgm:pt>
    <dgm:pt modelId="{431853C7-A028-4390-8EA0-113A71DE1B6F}" type="parTrans" cxnId="{2F01DE6D-0147-49B7-B93F-B8C592F6F4CB}">
      <dgm:prSet/>
      <dgm:spPr/>
      <dgm:t>
        <a:bodyPr/>
        <a:lstStyle/>
        <a:p>
          <a:endParaRPr lang="en-US"/>
        </a:p>
      </dgm:t>
    </dgm:pt>
    <dgm:pt modelId="{206DE6A6-5ECF-43E2-8B18-5DE2F9EE6306}" type="sibTrans" cxnId="{2F01DE6D-0147-49B7-B93F-B8C592F6F4CB}">
      <dgm:prSet/>
      <dgm:spPr/>
      <dgm:t>
        <a:bodyPr/>
        <a:lstStyle/>
        <a:p>
          <a:endParaRPr lang="en-US"/>
        </a:p>
      </dgm:t>
    </dgm:pt>
    <dgm:pt modelId="{722AFC22-1369-4302-AE6E-E41F9240BED6}" type="pres">
      <dgm:prSet presAssocID="{F9523FF7-0807-42F1-A008-2C834F85E550}" presName="root" presStyleCnt="0">
        <dgm:presLayoutVars>
          <dgm:dir/>
          <dgm:resizeHandles val="exact"/>
        </dgm:presLayoutVars>
      </dgm:prSet>
      <dgm:spPr/>
    </dgm:pt>
    <dgm:pt modelId="{1F2BE8DB-82C9-4E7E-92FD-102630D7D5FD}" type="pres">
      <dgm:prSet presAssocID="{46CE79A7-F515-4CEF-BBE2-BABD1D4824B1}" presName="compNode" presStyleCnt="0"/>
      <dgm:spPr/>
    </dgm:pt>
    <dgm:pt modelId="{B1598759-5388-48C8-A80C-C7398C957A41}" type="pres">
      <dgm:prSet presAssocID="{46CE79A7-F515-4CEF-BBE2-BABD1D4824B1}" presName="bgRect" presStyleLbl="bgShp" presStyleIdx="0" presStyleCnt="2" custScaleY="145718" custLinFactNeighborX="3097" custLinFactNeighborY="718"/>
      <dgm:spPr/>
    </dgm:pt>
    <dgm:pt modelId="{2FFAD282-264B-4894-9639-7716CE425390}" type="pres">
      <dgm:prSet presAssocID="{46CE79A7-F515-4CEF-BBE2-BABD1D4824B1}" presName="iconRect" presStyleLbl="node1" presStyleIdx="0" presStyleCnt="2" custLinFactNeighborX="-34848" custLinFactNeighborY="29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212ABC0D-99F4-46A1-81C0-2DF57854F71D}" type="pres">
      <dgm:prSet presAssocID="{46CE79A7-F515-4CEF-BBE2-BABD1D4824B1}" presName="spaceRect" presStyleCnt="0"/>
      <dgm:spPr/>
    </dgm:pt>
    <dgm:pt modelId="{4D299975-E581-4D05-8825-B2A4ADFC6BD8}" type="pres">
      <dgm:prSet presAssocID="{46CE79A7-F515-4CEF-BBE2-BABD1D4824B1}" presName="parTx" presStyleLbl="revTx" presStyleIdx="0" presStyleCnt="2" custScaleX="115692" custLinFactNeighborX="-2857" custLinFactNeighborY="-15199">
        <dgm:presLayoutVars>
          <dgm:chMax val="0"/>
          <dgm:chPref val="0"/>
        </dgm:presLayoutVars>
      </dgm:prSet>
      <dgm:spPr/>
    </dgm:pt>
    <dgm:pt modelId="{279C6242-DA2F-4D5D-A15F-127A3182D8F3}" type="pres">
      <dgm:prSet presAssocID="{26B448D7-FEBA-465F-8ADA-BD0753598F6D}" presName="sibTrans" presStyleCnt="0"/>
      <dgm:spPr/>
    </dgm:pt>
    <dgm:pt modelId="{C7F6576A-274F-413F-A4A9-24E83DEC75CF}" type="pres">
      <dgm:prSet presAssocID="{C2D271F6-3484-4D8E-8876-5018C8AE99CA}" presName="compNode" presStyleCnt="0"/>
      <dgm:spPr/>
    </dgm:pt>
    <dgm:pt modelId="{12FF46C8-A56A-45C6-931B-6DFF9018474B}" type="pres">
      <dgm:prSet presAssocID="{C2D271F6-3484-4D8E-8876-5018C8AE99CA}" presName="bgRect" presStyleLbl="bgShp" presStyleIdx="1" presStyleCnt="2" custScaleY="104286" custLinFactNeighborX="2949" custLinFactNeighborY="32777"/>
      <dgm:spPr/>
    </dgm:pt>
    <dgm:pt modelId="{AAE325F0-D6F7-4631-9C0B-3DD4FCAAF3B5}" type="pres">
      <dgm:prSet presAssocID="{C2D271F6-3484-4D8E-8876-5018C8AE99CA}" presName="iconRect" presStyleLbl="node1" presStyleIdx="1" presStyleCnt="2" custLinFactNeighborX="-32287" custLinFactNeighborY="30430"/>
      <dgm:spPr>
        <a:blipFill>
          <a:blip xmlns:r="http://schemas.openxmlformats.org/officeDocument/2006/relationships" r:embed="rId3">
            <a:alphaModFix amt="85000"/>
            <a:extLst>
              <a:ext uri="{837473B0-CC2E-450A-ABE3-18F120FF3D39}">
                <a1611:picAttrSrcUrl xmlns:a1611="http://schemas.microsoft.com/office/drawing/2016/11/main" r:id="rId4"/>
              </a:ext>
            </a:extLst>
          </a:blip>
          <a:srcRect/>
          <a:stretch>
            <a:fillRect l="-25000" r="-25000"/>
          </a:stretch>
        </a:blipFill>
        <a:ln>
          <a:noFill/>
        </a:ln>
      </dgm:spPr>
    </dgm:pt>
    <dgm:pt modelId="{9348851A-BAAC-49FC-A0E1-CE9A0C29CCBA}" type="pres">
      <dgm:prSet presAssocID="{C2D271F6-3484-4D8E-8876-5018C8AE99CA}" presName="spaceRect" presStyleCnt="0"/>
      <dgm:spPr/>
    </dgm:pt>
    <dgm:pt modelId="{4E1DCD76-DCE6-4333-B440-092DBBBE96F0}" type="pres">
      <dgm:prSet presAssocID="{C2D271F6-3484-4D8E-8876-5018C8AE99CA}" presName="parTx" presStyleLbl="revTx" presStyleIdx="1" presStyleCnt="2" custScaleX="118328" custScaleY="98582" custLinFactNeighborX="5390" custLinFactNeighborY="6790">
        <dgm:presLayoutVars>
          <dgm:chMax val="0"/>
          <dgm:chPref val="0"/>
        </dgm:presLayoutVars>
      </dgm:prSet>
      <dgm:spPr/>
    </dgm:pt>
  </dgm:ptLst>
  <dgm:cxnLst>
    <dgm:cxn modelId="{7EE6E102-5FA2-6B45-B867-7B094D1BA1C8}" type="presOf" srcId="{46CE79A7-F515-4CEF-BBE2-BABD1D4824B1}" destId="{4D299975-E581-4D05-8825-B2A4ADFC6BD8}" srcOrd="0" destOrd="0" presId="urn:microsoft.com/office/officeart/2018/2/layout/IconVerticalSolidList"/>
    <dgm:cxn modelId="{DCB1D655-1055-5142-ACC4-851BFDD9D266}" type="presOf" srcId="{C2D271F6-3484-4D8E-8876-5018C8AE99CA}" destId="{4E1DCD76-DCE6-4333-B440-092DBBBE96F0}" srcOrd="0" destOrd="0" presId="urn:microsoft.com/office/officeart/2018/2/layout/IconVerticalSolidList"/>
    <dgm:cxn modelId="{2F01DE6D-0147-49B7-B93F-B8C592F6F4CB}" srcId="{F9523FF7-0807-42F1-A008-2C834F85E550}" destId="{C2D271F6-3484-4D8E-8876-5018C8AE99CA}" srcOrd="1" destOrd="0" parTransId="{431853C7-A028-4390-8EA0-113A71DE1B6F}" sibTransId="{206DE6A6-5ECF-43E2-8B18-5DE2F9EE6306}"/>
    <dgm:cxn modelId="{1C10F378-F39D-CF4B-8582-42911DB1E77A}" type="presOf" srcId="{F9523FF7-0807-42F1-A008-2C834F85E550}" destId="{722AFC22-1369-4302-AE6E-E41F9240BED6}" srcOrd="0" destOrd="0" presId="urn:microsoft.com/office/officeart/2018/2/layout/IconVerticalSolidList"/>
    <dgm:cxn modelId="{8EE5A6FF-C29F-4A00-99FF-29E073F7D8E5}" srcId="{F9523FF7-0807-42F1-A008-2C834F85E550}" destId="{46CE79A7-F515-4CEF-BBE2-BABD1D4824B1}" srcOrd="0" destOrd="0" parTransId="{08486BD7-7CD3-4E50-A785-CD876CCB570C}" sibTransId="{26B448D7-FEBA-465F-8ADA-BD0753598F6D}"/>
    <dgm:cxn modelId="{96EE3B62-FBB4-2048-9234-E302BC9B3FFC}" type="presParOf" srcId="{722AFC22-1369-4302-AE6E-E41F9240BED6}" destId="{1F2BE8DB-82C9-4E7E-92FD-102630D7D5FD}" srcOrd="0" destOrd="0" presId="urn:microsoft.com/office/officeart/2018/2/layout/IconVerticalSolidList"/>
    <dgm:cxn modelId="{74FE8499-75C7-E242-9095-C135D21B5F83}" type="presParOf" srcId="{1F2BE8DB-82C9-4E7E-92FD-102630D7D5FD}" destId="{B1598759-5388-48C8-A80C-C7398C957A41}" srcOrd="0" destOrd="0" presId="urn:microsoft.com/office/officeart/2018/2/layout/IconVerticalSolidList"/>
    <dgm:cxn modelId="{11C4B583-91F5-3545-9B89-782DA6291935}" type="presParOf" srcId="{1F2BE8DB-82C9-4E7E-92FD-102630D7D5FD}" destId="{2FFAD282-264B-4894-9639-7716CE425390}" srcOrd="1" destOrd="0" presId="urn:microsoft.com/office/officeart/2018/2/layout/IconVerticalSolidList"/>
    <dgm:cxn modelId="{9A873151-E8BA-A349-A8E9-8279427BF382}" type="presParOf" srcId="{1F2BE8DB-82C9-4E7E-92FD-102630D7D5FD}" destId="{212ABC0D-99F4-46A1-81C0-2DF57854F71D}" srcOrd="2" destOrd="0" presId="urn:microsoft.com/office/officeart/2018/2/layout/IconVerticalSolidList"/>
    <dgm:cxn modelId="{A1D65CE9-1066-454B-A8BB-53878665A946}" type="presParOf" srcId="{1F2BE8DB-82C9-4E7E-92FD-102630D7D5FD}" destId="{4D299975-E581-4D05-8825-B2A4ADFC6BD8}" srcOrd="3" destOrd="0" presId="urn:microsoft.com/office/officeart/2018/2/layout/IconVerticalSolidList"/>
    <dgm:cxn modelId="{628E4B6E-2A70-A043-86B3-5D872456C9C5}" type="presParOf" srcId="{722AFC22-1369-4302-AE6E-E41F9240BED6}" destId="{279C6242-DA2F-4D5D-A15F-127A3182D8F3}" srcOrd="1" destOrd="0" presId="urn:microsoft.com/office/officeart/2018/2/layout/IconVerticalSolidList"/>
    <dgm:cxn modelId="{32352BB0-E070-6941-985D-6BB902F91346}" type="presParOf" srcId="{722AFC22-1369-4302-AE6E-E41F9240BED6}" destId="{C7F6576A-274F-413F-A4A9-24E83DEC75CF}" srcOrd="2" destOrd="0" presId="urn:microsoft.com/office/officeart/2018/2/layout/IconVerticalSolidList"/>
    <dgm:cxn modelId="{75B81579-2DE4-5A4D-BC1D-150E4C10F791}" type="presParOf" srcId="{C7F6576A-274F-413F-A4A9-24E83DEC75CF}" destId="{12FF46C8-A56A-45C6-931B-6DFF9018474B}" srcOrd="0" destOrd="0" presId="urn:microsoft.com/office/officeart/2018/2/layout/IconVerticalSolidList"/>
    <dgm:cxn modelId="{79E96793-CB3B-164D-9D62-8AA033EBAB94}" type="presParOf" srcId="{C7F6576A-274F-413F-A4A9-24E83DEC75CF}" destId="{AAE325F0-D6F7-4631-9C0B-3DD4FCAAF3B5}" srcOrd="1" destOrd="0" presId="urn:microsoft.com/office/officeart/2018/2/layout/IconVerticalSolidList"/>
    <dgm:cxn modelId="{C4CA80DE-308D-6F45-9801-FE2B3C35A783}" type="presParOf" srcId="{C7F6576A-274F-413F-A4A9-24E83DEC75CF}" destId="{9348851A-BAAC-49FC-A0E1-CE9A0C29CCBA}" srcOrd="2" destOrd="0" presId="urn:microsoft.com/office/officeart/2018/2/layout/IconVerticalSolidList"/>
    <dgm:cxn modelId="{CA824068-A560-0542-B285-713A449C9392}" type="presParOf" srcId="{C7F6576A-274F-413F-A4A9-24E83DEC75CF}" destId="{4E1DCD76-DCE6-4333-B440-092DBBBE96F0}" srcOrd="3"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CA2A1-19C7-45CB-94BA-DE9BF72D798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79CD27C-01B6-41DC-B77D-652FA1A268A3}">
      <dgm:prSet/>
      <dgm:spPr>
        <a:solidFill>
          <a:schemeClr val="bg2">
            <a:lumMod val="90000"/>
          </a:schemeClr>
        </a:solidFill>
      </dgm:spPr>
      <dgm:t>
        <a:bodyPr/>
        <a:lstStyle/>
        <a:p>
          <a:r>
            <a:rPr lang="en-US" dirty="0">
              <a:solidFill>
                <a:schemeClr val="tx1"/>
              </a:solidFill>
            </a:rPr>
            <a:t>In response to the COVID-19 pandemic, restrictions on gatherings and mobility were put in place and further enforced through a nationwide state of emergency. </a:t>
          </a:r>
        </a:p>
      </dgm:t>
    </dgm:pt>
    <dgm:pt modelId="{2C7724B3-EEBF-483F-9A1F-33805A350DD2}" type="parTrans" cxnId="{01AD43E1-CBAF-4143-ACB3-75E57E71FD3A}">
      <dgm:prSet/>
      <dgm:spPr/>
      <dgm:t>
        <a:bodyPr/>
        <a:lstStyle/>
        <a:p>
          <a:endParaRPr lang="en-US"/>
        </a:p>
      </dgm:t>
    </dgm:pt>
    <dgm:pt modelId="{AA76C006-60EA-44AC-BDDC-BA1701CB5E08}" type="sibTrans" cxnId="{01AD43E1-CBAF-4143-ACB3-75E57E71FD3A}">
      <dgm:prSet/>
      <dgm:spPr/>
      <dgm:t>
        <a:bodyPr/>
        <a:lstStyle/>
        <a:p>
          <a:endParaRPr lang="en-US"/>
        </a:p>
      </dgm:t>
    </dgm:pt>
    <dgm:pt modelId="{001F3D2F-86A2-499A-95A5-81A82E170C8A}">
      <dgm:prSet/>
      <dgm:spPr>
        <a:solidFill>
          <a:schemeClr val="accent1">
            <a:lumMod val="20000"/>
            <a:lumOff val="80000"/>
          </a:schemeClr>
        </a:solidFill>
      </dgm:spPr>
      <dgm:t>
        <a:bodyPr/>
        <a:lstStyle/>
        <a:p>
          <a:r>
            <a:rPr lang="en-US" dirty="0">
              <a:solidFill>
                <a:schemeClr val="tx1"/>
              </a:solidFill>
            </a:rPr>
            <a:t>These limitations influenced timely implementation of activities of most of the agencies, including the official launch of the project.</a:t>
          </a:r>
        </a:p>
      </dgm:t>
    </dgm:pt>
    <dgm:pt modelId="{EA68DB77-6C66-400A-8194-DD51CBC91D3B}" type="parTrans" cxnId="{11E131F1-117F-48F9-AFD1-5F8144F6E9E5}">
      <dgm:prSet/>
      <dgm:spPr/>
      <dgm:t>
        <a:bodyPr/>
        <a:lstStyle/>
        <a:p>
          <a:endParaRPr lang="en-US"/>
        </a:p>
      </dgm:t>
    </dgm:pt>
    <dgm:pt modelId="{36375860-D837-4454-9BD8-5BBD35F1B6E7}" type="sibTrans" cxnId="{11E131F1-117F-48F9-AFD1-5F8144F6E9E5}">
      <dgm:prSet/>
      <dgm:spPr/>
      <dgm:t>
        <a:bodyPr/>
        <a:lstStyle/>
        <a:p>
          <a:endParaRPr lang="en-US"/>
        </a:p>
      </dgm:t>
    </dgm:pt>
    <dgm:pt modelId="{581E333B-11DC-4B63-BD94-DA6A9653C375}">
      <dgm:prSet/>
      <dgm:spPr>
        <a:solidFill>
          <a:schemeClr val="accent2">
            <a:lumMod val="20000"/>
            <a:lumOff val="80000"/>
          </a:schemeClr>
        </a:solidFill>
      </dgm:spPr>
      <dgm:t>
        <a:bodyPr/>
        <a:lstStyle/>
        <a:p>
          <a:r>
            <a:rPr lang="en-US" dirty="0">
              <a:solidFill>
                <a:schemeClr val="tx1"/>
              </a:solidFill>
            </a:rPr>
            <a:t>The COVID-19 outbreak redirected the focus of Government of Georgia to pandemic-related issues hence some of the strategic decisions regarding the SDG </a:t>
          </a:r>
          <a:r>
            <a:rPr lang="en-US" dirty="0" err="1">
              <a:solidFill>
                <a:schemeClr val="tx1"/>
              </a:solidFill>
            </a:rPr>
            <a:t>programme</a:t>
          </a:r>
          <a:r>
            <a:rPr lang="en-US" dirty="0">
              <a:solidFill>
                <a:schemeClr val="tx1"/>
              </a:solidFill>
            </a:rPr>
            <a:t> have been delayed. </a:t>
          </a:r>
        </a:p>
      </dgm:t>
    </dgm:pt>
    <dgm:pt modelId="{53794C4E-6306-41C9-8423-53B895DA387E}" type="parTrans" cxnId="{55D431E5-F0A5-4D41-BF65-28D49C3A1788}">
      <dgm:prSet/>
      <dgm:spPr/>
      <dgm:t>
        <a:bodyPr/>
        <a:lstStyle/>
        <a:p>
          <a:endParaRPr lang="en-US"/>
        </a:p>
      </dgm:t>
    </dgm:pt>
    <dgm:pt modelId="{40EF08CA-61D0-4DA0-8DE1-8304402E0239}" type="sibTrans" cxnId="{55D431E5-F0A5-4D41-BF65-28D49C3A1788}">
      <dgm:prSet/>
      <dgm:spPr/>
      <dgm:t>
        <a:bodyPr/>
        <a:lstStyle/>
        <a:p>
          <a:endParaRPr lang="en-US"/>
        </a:p>
      </dgm:t>
    </dgm:pt>
    <dgm:pt modelId="{6BE88E48-6BBC-4BC6-A3E5-5A2569CE7B75}">
      <dgm:prSet/>
      <dgm:spPr>
        <a:solidFill>
          <a:schemeClr val="accent3">
            <a:lumMod val="40000"/>
            <a:lumOff val="60000"/>
          </a:schemeClr>
        </a:solidFill>
        <a:ln>
          <a:solidFill>
            <a:schemeClr val="accent3">
              <a:lumMod val="40000"/>
              <a:lumOff val="60000"/>
            </a:schemeClr>
          </a:solidFill>
        </a:ln>
      </dgm:spPr>
      <dgm:t>
        <a:bodyPr/>
        <a:lstStyle/>
        <a:p>
          <a:r>
            <a:rPr lang="en-US" dirty="0">
              <a:solidFill>
                <a:schemeClr val="tx1"/>
              </a:solidFill>
            </a:rPr>
            <a:t>Since </a:t>
          </a:r>
          <a:r>
            <a:rPr lang="en-US" dirty="0" err="1">
              <a:solidFill>
                <a:schemeClr val="tx1"/>
              </a:solidFill>
            </a:rPr>
            <a:t>PwDs</a:t>
          </a:r>
          <a:r>
            <a:rPr lang="en-US" dirty="0">
              <a:solidFill>
                <a:schemeClr val="tx1"/>
              </a:solidFill>
            </a:rPr>
            <a:t> are one of the most vulnerable groups in the COVID-19 related crisis, the implementing agencies are reprogramming some of the activities within the current Joint </a:t>
          </a:r>
          <a:r>
            <a:rPr lang="en-US" dirty="0" err="1">
              <a:solidFill>
                <a:schemeClr val="tx1"/>
              </a:solidFill>
            </a:rPr>
            <a:t>Programme</a:t>
          </a:r>
          <a:r>
            <a:rPr lang="en-US" dirty="0">
              <a:solidFill>
                <a:schemeClr val="tx1"/>
              </a:solidFill>
            </a:rPr>
            <a:t> and will be submitted to the Steering Committee for approval. </a:t>
          </a:r>
        </a:p>
      </dgm:t>
    </dgm:pt>
    <dgm:pt modelId="{E649A4F4-A797-4EFF-AF9F-D80D1C183A22}" type="parTrans" cxnId="{D27B5470-FC54-49C1-BCBB-1A2A4B76F45E}">
      <dgm:prSet/>
      <dgm:spPr/>
      <dgm:t>
        <a:bodyPr/>
        <a:lstStyle/>
        <a:p>
          <a:endParaRPr lang="en-US"/>
        </a:p>
      </dgm:t>
    </dgm:pt>
    <dgm:pt modelId="{0AC61015-2DA9-41BC-A8A8-6D300EFDAFC8}" type="sibTrans" cxnId="{D27B5470-FC54-49C1-BCBB-1A2A4B76F45E}">
      <dgm:prSet/>
      <dgm:spPr/>
      <dgm:t>
        <a:bodyPr/>
        <a:lstStyle/>
        <a:p>
          <a:endParaRPr lang="en-US"/>
        </a:p>
      </dgm:t>
    </dgm:pt>
    <dgm:pt modelId="{E66E292A-BD7E-454E-A09B-330F76498E69}">
      <dgm:prSet/>
      <dgm:spPr>
        <a:solidFill>
          <a:schemeClr val="accent5">
            <a:lumMod val="40000"/>
            <a:lumOff val="60000"/>
          </a:schemeClr>
        </a:solidFill>
      </dgm:spPr>
      <dgm:t>
        <a:bodyPr/>
        <a:lstStyle/>
        <a:p>
          <a:r>
            <a:rPr lang="en-US" dirty="0">
              <a:solidFill>
                <a:schemeClr val="tx1"/>
              </a:solidFill>
            </a:rPr>
            <a:t>The UN agencies continue to work online on the issues that do not require intensive in-country travels or face-to-face communication. As the situation normalizes in the country, the SDG </a:t>
          </a:r>
          <a:r>
            <a:rPr lang="en-US" dirty="0" err="1">
              <a:solidFill>
                <a:schemeClr val="tx1"/>
              </a:solidFill>
            </a:rPr>
            <a:t>programme</a:t>
          </a:r>
          <a:r>
            <a:rPr lang="en-US" dirty="0">
              <a:solidFill>
                <a:schemeClr val="tx1"/>
              </a:solidFill>
            </a:rPr>
            <a:t> activities will be continued as planned. </a:t>
          </a:r>
        </a:p>
      </dgm:t>
    </dgm:pt>
    <dgm:pt modelId="{3C10630E-3495-45AF-B410-C7F56C9EC209}" type="parTrans" cxnId="{B5D8F326-CED4-46E0-BA95-4233C67D37E0}">
      <dgm:prSet/>
      <dgm:spPr/>
      <dgm:t>
        <a:bodyPr/>
        <a:lstStyle/>
        <a:p>
          <a:endParaRPr lang="en-US"/>
        </a:p>
      </dgm:t>
    </dgm:pt>
    <dgm:pt modelId="{8987C001-6026-4E88-96B2-885A77F2807B}" type="sibTrans" cxnId="{B5D8F326-CED4-46E0-BA95-4233C67D37E0}">
      <dgm:prSet/>
      <dgm:spPr/>
      <dgm:t>
        <a:bodyPr/>
        <a:lstStyle/>
        <a:p>
          <a:endParaRPr lang="en-US"/>
        </a:p>
      </dgm:t>
    </dgm:pt>
    <dgm:pt modelId="{3A0A95E1-B8BA-FE49-9D10-02C38C757051}" type="pres">
      <dgm:prSet presAssocID="{545CA2A1-19C7-45CB-94BA-DE9BF72D7980}" presName="linear" presStyleCnt="0">
        <dgm:presLayoutVars>
          <dgm:animLvl val="lvl"/>
          <dgm:resizeHandles val="exact"/>
        </dgm:presLayoutVars>
      </dgm:prSet>
      <dgm:spPr/>
    </dgm:pt>
    <dgm:pt modelId="{36391CE4-1717-E042-8B5E-F48B0D30D65F}" type="pres">
      <dgm:prSet presAssocID="{D79CD27C-01B6-41DC-B77D-652FA1A268A3}" presName="parentText" presStyleLbl="node1" presStyleIdx="0" presStyleCnt="5">
        <dgm:presLayoutVars>
          <dgm:chMax val="0"/>
          <dgm:bulletEnabled val="1"/>
        </dgm:presLayoutVars>
      </dgm:prSet>
      <dgm:spPr/>
    </dgm:pt>
    <dgm:pt modelId="{7B1B79EE-80DC-AB42-BCC4-627F7B74FAEA}" type="pres">
      <dgm:prSet presAssocID="{AA76C006-60EA-44AC-BDDC-BA1701CB5E08}" presName="spacer" presStyleCnt="0"/>
      <dgm:spPr/>
    </dgm:pt>
    <dgm:pt modelId="{188A4463-958B-CE4A-92A7-0E7BA8FF13FF}" type="pres">
      <dgm:prSet presAssocID="{001F3D2F-86A2-499A-95A5-81A82E170C8A}" presName="parentText" presStyleLbl="node1" presStyleIdx="1" presStyleCnt="5">
        <dgm:presLayoutVars>
          <dgm:chMax val="0"/>
          <dgm:bulletEnabled val="1"/>
        </dgm:presLayoutVars>
      </dgm:prSet>
      <dgm:spPr/>
    </dgm:pt>
    <dgm:pt modelId="{32BCDAA1-27EA-2344-981B-C59D7D7E64B6}" type="pres">
      <dgm:prSet presAssocID="{36375860-D837-4454-9BD8-5BBD35F1B6E7}" presName="spacer" presStyleCnt="0"/>
      <dgm:spPr/>
    </dgm:pt>
    <dgm:pt modelId="{AC8B026C-7BF7-8B42-818A-63699C3B7A28}" type="pres">
      <dgm:prSet presAssocID="{581E333B-11DC-4B63-BD94-DA6A9653C375}" presName="parentText" presStyleLbl="node1" presStyleIdx="2" presStyleCnt="5">
        <dgm:presLayoutVars>
          <dgm:chMax val="0"/>
          <dgm:bulletEnabled val="1"/>
        </dgm:presLayoutVars>
      </dgm:prSet>
      <dgm:spPr/>
    </dgm:pt>
    <dgm:pt modelId="{B509601C-9496-2242-B2FB-18751688E6FE}" type="pres">
      <dgm:prSet presAssocID="{40EF08CA-61D0-4DA0-8DE1-8304402E0239}" presName="spacer" presStyleCnt="0"/>
      <dgm:spPr/>
    </dgm:pt>
    <dgm:pt modelId="{C189212F-B555-A34C-BB8C-22723A8A4CB7}" type="pres">
      <dgm:prSet presAssocID="{6BE88E48-6BBC-4BC6-A3E5-5A2569CE7B75}" presName="parentText" presStyleLbl="node1" presStyleIdx="3" presStyleCnt="5">
        <dgm:presLayoutVars>
          <dgm:chMax val="0"/>
          <dgm:bulletEnabled val="1"/>
        </dgm:presLayoutVars>
      </dgm:prSet>
      <dgm:spPr/>
    </dgm:pt>
    <dgm:pt modelId="{A6259DA1-53D5-3A42-8396-0FBA517D7340}" type="pres">
      <dgm:prSet presAssocID="{0AC61015-2DA9-41BC-A8A8-6D300EFDAFC8}" presName="spacer" presStyleCnt="0"/>
      <dgm:spPr/>
    </dgm:pt>
    <dgm:pt modelId="{FEB7CAA8-9630-7740-B810-382C930F102D}" type="pres">
      <dgm:prSet presAssocID="{E66E292A-BD7E-454E-A09B-330F76498E69}" presName="parentText" presStyleLbl="node1" presStyleIdx="4" presStyleCnt="5">
        <dgm:presLayoutVars>
          <dgm:chMax val="0"/>
          <dgm:bulletEnabled val="1"/>
        </dgm:presLayoutVars>
      </dgm:prSet>
      <dgm:spPr/>
    </dgm:pt>
  </dgm:ptLst>
  <dgm:cxnLst>
    <dgm:cxn modelId="{B5D8F326-CED4-46E0-BA95-4233C67D37E0}" srcId="{545CA2A1-19C7-45CB-94BA-DE9BF72D7980}" destId="{E66E292A-BD7E-454E-A09B-330F76498E69}" srcOrd="4" destOrd="0" parTransId="{3C10630E-3495-45AF-B410-C7F56C9EC209}" sibTransId="{8987C001-6026-4E88-96B2-885A77F2807B}"/>
    <dgm:cxn modelId="{8097DC45-1A79-0B4B-9D84-09A4CBD1A30B}" type="presOf" srcId="{E66E292A-BD7E-454E-A09B-330F76498E69}" destId="{FEB7CAA8-9630-7740-B810-382C930F102D}" srcOrd="0" destOrd="0" presId="urn:microsoft.com/office/officeart/2005/8/layout/vList2"/>
    <dgm:cxn modelId="{0C7F8649-8A6F-E642-BE4C-0112A02F3711}" type="presOf" srcId="{D79CD27C-01B6-41DC-B77D-652FA1A268A3}" destId="{36391CE4-1717-E042-8B5E-F48B0D30D65F}" srcOrd="0" destOrd="0" presId="urn:microsoft.com/office/officeart/2005/8/layout/vList2"/>
    <dgm:cxn modelId="{FE0E3755-8856-3340-A69F-632A4D30E32E}" type="presOf" srcId="{6BE88E48-6BBC-4BC6-A3E5-5A2569CE7B75}" destId="{C189212F-B555-A34C-BB8C-22723A8A4CB7}" srcOrd="0" destOrd="0" presId="urn:microsoft.com/office/officeart/2005/8/layout/vList2"/>
    <dgm:cxn modelId="{D27B5470-FC54-49C1-BCBB-1A2A4B76F45E}" srcId="{545CA2A1-19C7-45CB-94BA-DE9BF72D7980}" destId="{6BE88E48-6BBC-4BC6-A3E5-5A2569CE7B75}" srcOrd="3" destOrd="0" parTransId="{E649A4F4-A797-4EFF-AF9F-D80D1C183A22}" sibTransId="{0AC61015-2DA9-41BC-A8A8-6D300EFDAFC8}"/>
    <dgm:cxn modelId="{20BD4694-A339-364F-8B94-230BE426334C}" type="presOf" srcId="{001F3D2F-86A2-499A-95A5-81A82E170C8A}" destId="{188A4463-958B-CE4A-92A7-0E7BA8FF13FF}" srcOrd="0" destOrd="0" presId="urn:microsoft.com/office/officeart/2005/8/layout/vList2"/>
    <dgm:cxn modelId="{F70107B1-DA35-3740-B35A-C7E3F2901C0B}" type="presOf" srcId="{545CA2A1-19C7-45CB-94BA-DE9BF72D7980}" destId="{3A0A95E1-B8BA-FE49-9D10-02C38C757051}" srcOrd="0" destOrd="0" presId="urn:microsoft.com/office/officeart/2005/8/layout/vList2"/>
    <dgm:cxn modelId="{01AD43E1-CBAF-4143-ACB3-75E57E71FD3A}" srcId="{545CA2A1-19C7-45CB-94BA-DE9BF72D7980}" destId="{D79CD27C-01B6-41DC-B77D-652FA1A268A3}" srcOrd="0" destOrd="0" parTransId="{2C7724B3-EEBF-483F-9A1F-33805A350DD2}" sibTransId="{AA76C006-60EA-44AC-BDDC-BA1701CB5E08}"/>
    <dgm:cxn modelId="{55D431E5-F0A5-4D41-BF65-28D49C3A1788}" srcId="{545CA2A1-19C7-45CB-94BA-DE9BF72D7980}" destId="{581E333B-11DC-4B63-BD94-DA6A9653C375}" srcOrd="2" destOrd="0" parTransId="{53794C4E-6306-41C9-8423-53B895DA387E}" sibTransId="{40EF08CA-61D0-4DA0-8DE1-8304402E0239}"/>
    <dgm:cxn modelId="{258091EF-B4CF-D04E-9DEF-4FF3D963AA31}" type="presOf" srcId="{581E333B-11DC-4B63-BD94-DA6A9653C375}" destId="{AC8B026C-7BF7-8B42-818A-63699C3B7A28}" srcOrd="0" destOrd="0" presId="urn:microsoft.com/office/officeart/2005/8/layout/vList2"/>
    <dgm:cxn modelId="{11E131F1-117F-48F9-AFD1-5F8144F6E9E5}" srcId="{545CA2A1-19C7-45CB-94BA-DE9BF72D7980}" destId="{001F3D2F-86A2-499A-95A5-81A82E170C8A}" srcOrd="1" destOrd="0" parTransId="{EA68DB77-6C66-400A-8194-DD51CBC91D3B}" sibTransId="{36375860-D837-4454-9BD8-5BBD35F1B6E7}"/>
    <dgm:cxn modelId="{363E1C07-35BB-DE47-A924-4DD06EF815BD}" type="presParOf" srcId="{3A0A95E1-B8BA-FE49-9D10-02C38C757051}" destId="{36391CE4-1717-E042-8B5E-F48B0D30D65F}" srcOrd="0" destOrd="0" presId="urn:microsoft.com/office/officeart/2005/8/layout/vList2"/>
    <dgm:cxn modelId="{21882B8A-06B4-2142-BBA5-FE87751C4622}" type="presParOf" srcId="{3A0A95E1-B8BA-FE49-9D10-02C38C757051}" destId="{7B1B79EE-80DC-AB42-BCC4-627F7B74FAEA}" srcOrd="1" destOrd="0" presId="urn:microsoft.com/office/officeart/2005/8/layout/vList2"/>
    <dgm:cxn modelId="{54C75559-2F52-AA41-A548-FD31ACEEC578}" type="presParOf" srcId="{3A0A95E1-B8BA-FE49-9D10-02C38C757051}" destId="{188A4463-958B-CE4A-92A7-0E7BA8FF13FF}" srcOrd="2" destOrd="0" presId="urn:microsoft.com/office/officeart/2005/8/layout/vList2"/>
    <dgm:cxn modelId="{2AE14D49-2E4A-2E4D-9131-041FF646A3EB}" type="presParOf" srcId="{3A0A95E1-B8BA-FE49-9D10-02C38C757051}" destId="{32BCDAA1-27EA-2344-981B-C59D7D7E64B6}" srcOrd="3" destOrd="0" presId="urn:microsoft.com/office/officeart/2005/8/layout/vList2"/>
    <dgm:cxn modelId="{47D9BC6F-945F-4948-83C2-D654658CD814}" type="presParOf" srcId="{3A0A95E1-B8BA-FE49-9D10-02C38C757051}" destId="{AC8B026C-7BF7-8B42-818A-63699C3B7A28}" srcOrd="4" destOrd="0" presId="urn:microsoft.com/office/officeart/2005/8/layout/vList2"/>
    <dgm:cxn modelId="{0A7D7EB5-C619-D64B-A209-E54826586854}" type="presParOf" srcId="{3A0A95E1-B8BA-FE49-9D10-02C38C757051}" destId="{B509601C-9496-2242-B2FB-18751688E6FE}" srcOrd="5" destOrd="0" presId="urn:microsoft.com/office/officeart/2005/8/layout/vList2"/>
    <dgm:cxn modelId="{5C5FE994-65C0-724A-A935-E917C3DAE187}" type="presParOf" srcId="{3A0A95E1-B8BA-FE49-9D10-02C38C757051}" destId="{C189212F-B555-A34C-BB8C-22723A8A4CB7}" srcOrd="6" destOrd="0" presId="urn:microsoft.com/office/officeart/2005/8/layout/vList2"/>
    <dgm:cxn modelId="{91EB7737-BAB2-944B-9610-F279EC2BC072}" type="presParOf" srcId="{3A0A95E1-B8BA-FE49-9D10-02C38C757051}" destId="{A6259DA1-53D5-3A42-8396-0FBA517D7340}" srcOrd="7" destOrd="0" presId="urn:microsoft.com/office/officeart/2005/8/layout/vList2"/>
    <dgm:cxn modelId="{42AD11F1-7831-DA4B-9D07-7C6000155572}" type="presParOf" srcId="{3A0A95E1-B8BA-FE49-9D10-02C38C757051}" destId="{FEB7CAA8-9630-7740-B810-382C930F102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98759-5388-48C8-A80C-C7398C957A41}">
      <dsp:nvSpPr>
        <dsp:cNvPr id="0" name=""/>
        <dsp:cNvSpPr/>
      </dsp:nvSpPr>
      <dsp:spPr>
        <a:xfrm>
          <a:off x="0" y="711153"/>
          <a:ext cx="7515353" cy="17069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AD282-264B-4894-9639-7716CE425390}">
      <dsp:nvSpPr>
        <dsp:cNvPr id="0" name=""/>
        <dsp:cNvSpPr/>
      </dsp:nvSpPr>
      <dsp:spPr>
        <a:xfrm>
          <a:off x="0" y="1133176"/>
          <a:ext cx="898281" cy="89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299975-E581-4D05-8825-B2A4ADFC6BD8}">
      <dsp:nvSpPr>
        <dsp:cNvPr id="0" name=""/>
        <dsp:cNvSpPr/>
      </dsp:nvSpPr>
      <dsp:spPr>
        <a:xfrm>
          <a:off x="1082806" y="725370"/>
          <a:ext cx="6411600" cy="161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701" tIns="170701" rIns="170701" bIns="170701" numCol="1" spcCol="1270" anchor="ctr" anchorCtr="0">
          <a:noAutofit/>
        </a:bodyPr>
        <a:lstStyle/>
        <a:p>
          <a:pPr marL="0" lvl="0" indent="0" algn="l" defTabSz="800100">
            <a:lnSpc>
              <a:spcPct val="100000"/>
            </a:lnSpc>
            <a:spcBef>
              <a:spcPct val="0"/>
            </a:spcBef>
            <a:spcAft>
              <a:spcPct val="35000"/>
            </a:spcAft>
            <a:buNone/>
          </a:pPr>
          <a:r>
            <a:rPr lang="en-US" sz="1800" kern="1200" dirty="0"/>
            <a:t>Three State Universities (</a:t>
          </a:r>
          <a:r>
            <a:rPr lang="en-US" sz="1800" kern="1200" dirty="0" err="1"/>
            <a:t>Ivane</a:t>
          </a:r>
          <a:r>
            <a:rPr lang="en-US" sz="1800" kern="1200" dirty="0"/>
            <a:t> Javakhishvili Tbilisi State University, Ilia State University and Batumi Shota Rustaveli State University) agreed to explore embedding capacity building of frontline professionals within the frame of a new disability assessment and status determination system.</a:t>
          </a:r>
        </a:p>
      </dsp:txBody>
      <dsp:txXfrm>
        <a:off x="1082806" y="725370"/>
        <a:ext cx="6411600" cy="1612923"/>
      </dsp:txXfrm>
    </dsp:sp>
    <dsp:sp modelId="{12FF46C8-A56A-45C6-931B-6DFF9018474B}">
      <dsp:nvSpPr>
        <dsp:cNvPr id="0" name=""/>
        <dsp:cNvSpPr/>
      </dsp:nvSpPr>
      <dsp:spPr>
        <a:xfrm>
          <a:off x="0" y="3388574"/>
          <a:ext cx="7515353" cy="1221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E325F0-D6F7-4631-9C0B-3DD4FCAAF3B5}">
      <dsp:nvSpPr>
        <dsp:cNvPr id="0" name=""/>
        <dsp:cNvSpPr/>
      </dsp:nvSpPr>
      <dsp:spPr>
        <a:xfrm>
          <a:off x="0" y="3439639"/>
          <a:ext cx="898281" cy="898281"/>
        </a:xfrm>
        <a:prstGeom prst="rect">
          <a:avLst/>
        </a:prstGeom>
        <a:blipFill>
          <a:blip xmlns:r="http://schemas.openxmlformats.org/officeDocument/2006/relationships" r:embed="rId3">
            <a:alphaModFix amt="85000"/>
            <a:extLst>
              <a:ext uri="{837473B0-CC2E-450A-ABE3-18F120FF3D39}">
                <a1611:picAttrSrcUrl xmlns:a1611="http://schemas.microsoft.com/office/drawing/2016/11/main" r:id="rId4"/>
              </a:ext>
            </a:extLst>
          </a:blip>
          <a:srcRect/>
          <a:stretch>
            <a:fillRect l="-25000" r="-25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1DCD76-DCE6-4333-B440-092DBBBE96F0}">
      <dsp:nvSpPr>
        <dsp:cNvPr id="0" name=""/>
        <dsp:cNvSpPr/>
      </dsp:nvSpPr>
      <dsp:spPr>
        <a:xfrm>
          <a:off x="1168096" y="3150673"/>
          <a:ext cx="6557686" cy="1590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701" tIns="170701" rIns="170701" bIns="170701" numCol="1" spcCol="1270" anchor="ctr" anchorCtr="0">
          <a:noAutofit/>
        </a:bodyPr>
        <a:lstStyle/>
        <a:p>
          <a:pPr marL="0" lvl="0" indent="0" algn="l" defTabSz="800100">
            <a:lnSpc>
              <a:spcPct val="100000"/>
            </a:lnSpc>
            <a:spcBef>
              <a:spcPct val="0"/>
            </a:spcBef>
            <a:spcAft>
              <a:spcPct val="35000"/>
            </a:spcAft>
            <a:buNone/>
          </a:pPr>
          <a:r>
            <a:rPr lang="en-US" sz="1800" kern="1200" dirty="0"/>
            <a:t>Selection and recruitment of an international consultant to develop assessment of the current pilot of the social model of disability assessment and status determination system in Adjara, in line with International Classification of Functioning, Disability and Health (ICF) and/or UNCRPD has been started. </a:t>
          </a:r>
        </a:p>
      </dsp:txBody>
      <dsp:txXfrm>
        <a:off x="1168096" y="3150673"/>
        <a:ext cx="6557686" cy="1590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91CE4-1717-E042-8B5E-F48B0D30D65F}">
      <dsp:nvSpPr>
        <dsp:cNvPr id="0" name=""/>
        <dsp:cNvSpPr/>
      </dsp:nvSpPr>
      <dsp:spPr>
        <a:xfrm>
          <a:off x="0" y="115313"/>
          <a:ext cx="7438722" cy="1281698"/>
        </a:xfrm>
        <a:prstGeom prst="roundRect">
          <a:avLst/>
        </a:prstGeom>
        <a:solidFill>
          <a:schemeClr val="bg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In response to the COVID-19 pandemic, restrictions on gatherings and mobility were put in place and further enforced through a nationwide state of emergency. </a:t>
          </a:r>
        </a:p>
      </dsp:txBody>
      <dsp:txXfrm>
        <a:off x="62567" y="177880"/>
        <a:ext cx="7313588" cy="1156564"/>
      </dsp:txXfrm>
    </dsp:sp>
    <dsp:sp modelId="{188A4463-958B-CE4A-92A7-0E7BA8FF13FF}">
      <dsp:nvSpPr>
        <dsp:cNvPr id="0" name=""/>
        <dsp:cNvSpPr/>
      </dsp:nvSpPr>
      <dsp:spPr>
        <a:xfrm>
          <a:off x="0" y="1451731"/>
          <a:ext cx="7438722" cy="1281698"/>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These limitations influenced timely implementation of activities of most of the agencies, including the official launch of the project.</a:t>
          </a:r>
        </a:p>
      </dsp:txBody>
      <dsp:txXfrm>
        <a:off x="62567" y="1514298"/>
        <a:ext cx="7313588" cy="1156564"/>
      </dsp:txXfrm>
    </dsp:sp>
    <dsp:sp modelId="{AC8B026C-7BF7-8B42-818A-63699C3B7A28}">
      <dsp:nvSpPr>
        <dsp:cNvPr id="0" name=""/>
        <dsp:cNvSpPr/>
      </dsp:nvSpPr>
      <dsp:spPr>
        <a:xfrm>
          <a:off x="0" y="2788150"/>
          <a:ext cx="7438722" cy="1281698"/>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The COVID-19 outbreak redirected the focus of Government of Georgia to pandemic-related issues hence some of the strategic decisions regarding the SDG </a:t>
          </a:r>
          <a:r>
            <a:rPr lang="en-US" sz="1900" kern="1200" dirty="0" err="1">
              <a:solidFill>
                <a:schemeClr val="tx1"/>
              </a:solidFill>
            </a:rPr>
            <a:t>programme</a:t>
          </a:r>
          <a:r>
            <a:rPr lang="en-US" sz="1900" kern="1200" dirty="0">
              <a:solidFill>
                <a:schemeClr val="tx1"/>
              </a:solidFill>
            </a:rPr>
            <a:t> have been delayed. </a:t>
          </a:r>
        </a:p>
      </dsp:txBody>
      <dsp:txXfrm>
        <a:off x="62567" y="2850717"/>
        <a:ext cx="7313588" cy="1156564"/>
      </dsp:txXfrm>
    </dsp:sp>
    <dsp:sp modelId="{C189212F-B555-A34C-BB8C-22723A8A4CB7}">
      <dsp:nvSpPr>
        <dsp:cNvPr id="0" name=""/>
        <dsp:cNvSpPr/>
      </dsp:nvSpPr>
      <dsp:spPr>
        <a:xfrm>
          <a:off x="0" y="4124568"/>
          <a:ext cx="7438722" cy="1281698"/>
        </a:xfrm>
        <a:prstGeom prst="roundRect">
          <a:avLst/>
        </a:prstGeom>
        <a:solidFill>
          <a:schemeClr val="accent3">
            <a:lumMod val="40000"/>
            <a:lumOff val="60000"/>
          </a:schemeClr>
        </a:solidFill>
        <a:ln w="12700" cap="flat" cmpd="sng" algn="ctr">
          <a:solidFill>
            <a:schemeClr val="accent3">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Since </a:t>
          </a:r>
          <a:r>
            <a:rPr lang="en-US" sz="1900" kern="1200" dirty="0" err="1">
              <a:solidFill>
                <a:schemeClr val="tx1"/>
              </a:solidFill>
            </a:rPr>
            <a:t>PwDs</a:t>
          </a:r>
          <a:r>
            <a:rPr lang="en-US" sz="1900" kern="1200" dirty="0">
              <a:solidFill>
                <a:schemeClr val="tx1"/>
              </a:solidFill>
            </a:rPr>
            <a:t> are one of the most vulnerable groups in the COVID-19 related crisis, the implementing agencies are reprogramming some of the activities within the current Joint </a:t>
          </a:r>
          <a:r>
            <a:rPr lang="en-US" sz="1900" kern="1200" dirty="0" err="1">
              <a:solidFill>
                <a:schemeClr val="tx1"/>
              </a:solidFill>
            </a:rPr>
            <a:t>Programme</a:t>
          </a:r>
          <a:r>
            <a:rPr lang="en-US" sz="1900" kern="1200" dirty="0">
              <a:solidFill>
                <a:schemeClr val="tx1"/>
              </a:solidFill>
            </a:rPr>
            <a:t> and will be submitted to the Steering Committee for approval. </a:t>
          </a:r>
        </a:p>
      </dsp:txBody>
      <dsp:txXfrm>
        <a:off x="62567" y="4187135"/>
        <a:ext cx="7313588" cy="1156564"/>
      </dsp:txXfrm>
    </dsp:sp>
    <dsp:sp modelId="{FEB7CAA8-9630-7740-B810-382C930F102D}">
      <dsp:nvSpPr>
        <dsp:cNvPr id="0" name=""/>
        <dsp:cNvSpPr/>
      </dsp:nvSpPr>
      <dsp:spPr>
        <a:xfrm>
          <a:off x="0" y="5460987"/>
          <a:ext cx="7438722" cy="1281698"/>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The UN agencies continue to work online on the issues that do not require intensive in-country travels or face-to-face communication. As the situation normalizes in the country, the SDG </a:t>
          </a:r>
          <a:r>
            <a:rPr lang="en-US" sz="1900" kern="1200" dirty="0" err="1">
              <a:solidFill>
                <a:schemeClr val="tx1"/>
              </a:solidFill>
            </a:rPr>
            <a:t>programme</a:t>
          </a:r>
          <a:r>
            <a:rPr lang="en-US" sz="1900" kern="1200" dirty="0">
              <a:solidFill>
                <a:schemeClr val="tx1"/>
              </a:solidFill>
            </a:rPr>
            <a:t> activities will be continued as planned. </a:t>
          </a:r>
        </a:p>
      </dsp:txBody>
      <dsp:txXfrm>
        <a:off x="62567" y="5523554"/>
        <a:ext cx="7313588" cy="11565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1ECD849-E671-954F-9660-666510125908}" type="datetimeFigureOut">
              <a:rPr lang="en-GE" smtClean="0"/>
              <a:t>5/6/20</a:t>
            </a:fld>
            <a:endParaRPr lang="en-GE"/>
          </a:p>
        </p:txBody>
      </p:sp>
      <p:sp>
        <p:nvSpPr>
          <p:cNvPr id="5" name="Footer Placeholder 4"/>
          <p:cNvSpPr>
            <a:spLocks noGrp="1"/>
          </p:cNvSpPr>
          <p:nvPr>
            <p:ph type="ftr" sz="quarter" idx="11"/>
          </p:nvPr>
        </p:nvSpPr>
        <p:spPr/>
        <p:txBody>
          <a:bodyPr/>
          <a:lstStyle/>
          <a:p>
            <a:endParaRPr lang="en-GE"/>
          </a:p>
        </p:txBody>
      </p:sp>
      <p:sp>
        <p:nvSpPr>
          <p:cNvPr id="6" name="Slide Number Placeholder 5"/>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38321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ECD849-E671-954F-9660-666510125908}" type="datetimeFigureOut">
              <a:rPr lang="en-GE" smtClean="0"/>
              <a:t>5/6/20</a:t>
            </a:fld>
            <a:endParaRPr lang="en-GE"/>
          </a:p>
        </p:txBody>
      </p:sp>
      <p:sp>
        <p:nvSpPr>
          <p:cNvPr id="5" name="Footer Placeholder 4"/>
          <p:cNvSpPr>
            <a:spLocks noGrp="1"/>
          </p:cNvSpPr>
          <p:nvPr>
            <p:ph type="ftr" sz="quarter" idx="11"/>
          </p:nvPr>
        </p:nvSpPr>
        <p:spPr/>
        <p:txBody>
          <a:bodyPr/>
          <a:lstStyle/>
          <a:p>
            <a:endParaRPr lang="en-GE"/>
          </a:p>
        </p:txBody>
      </p:sp>
      <p:sp>
        <p:nvSpPr>
          <p:cNvPr id="6" name="Slide Number Placeholder 5"/>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395410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ECD849-E671-954F-9660-666510125908}" type="datetimeFigureOut">
              <a:rPr lang="en-GE" smtClean="0"/>
              <a:t>5/6/20</a:t>
            </a:fld>
            <a:endParaRPr lang="en-GE"/>
          </a:p>
        </p:txBody>
      </p:sp>
      <p:sp>
        <p:nvSpPr>
          <p:cNvPr id="5" name="Footer Placeholder 4"/>
          <p:cNvSpPr>
            <a:spLocks noGrp="1"/>
          </p:cNvSpPr>
          <p:nvPr>
            <p:ph type="ftr" sz="quarter" idx="11"/>
          </p:nvPr>
        </p:nvSpPr>
        <p:spPr/>
        <p:txBody>
          <a:bodyPr/>
          <a:lstStyle/>
          <a:p>
            <a:endParaRPr lang="en-GE"/>
          </a:p>
        </p:txBody>
      </p:sp>
      <p:sp>
        <p:nvSpPr>
          <p:cNvPr id="6" name="Slide Number Placeholder 5"/>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197516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1ECD849-E671-954F-9660-666510125908}" type="datetimeFigureOut">
              <a:rPr lang="en-GE" smtClean="0"/>
              <a:t>5/6/20</a:t>
            </a:fld>
            <a:endParaRPr lang="en-GE"/>
          </a:p>
        </p:txBody>
      </p:sp>
      <p:sp>
        <p:nvSpPr>
          <p:cNvPr id="8" name="Footer Placeholder 7"/>
          <p:cNvSpPr>
            <a:spLocks noGrp="1"/>
          </p:cNvSpPr>
          <p:nvPr>
            <p:ph type="ftr" sz="quarter" idx="11"/>
          </p:nvPr>
        </p:nvSpPr>
        <p:spPr/>
        <p:txBody>
          <a:bodyPr/>
          <a:lstStyle/>
          <a:p>
            <a:endParaRPr lang="en-GE"/>
          </a:p>
        </p:txBody>
      </p:sp>
      <p:sp>
        <p:nvSpPr>
          <p:cNvPr id="9" name="Slide Number Placeholder 8"/>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331571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ECD849-E671-954F-9660-666510125908}" type="datetimeFigureOut">
              <a:rPr lang="en-GE" smtClean="0"/>
              <a:t>5/6/20</a:t>
            </a:fld>
            <a:endParaRPr lang="en-GE"/>
          </a:p>
        </p:txBody>
      </p:sp>
      <p:sp>
        <p:nvSpPr>
          <p:cNvPr id="5" name="Footer Placeholder 4"/>
          <p:cNvSpPr>
            <a:spLocks noGrp="1"/>
          </p:cNvSpPr>
          <p:nvPr>
            <p:ph type="ftr" sz="quarter" idx="11"/>
          </p:nvPr>
        </p:nvSpPr>
        <p:spPr/>
        <p:txBody>
          <a:bodyPr/>
          <a:lstStyle/>
          <a:p>
            <a:endParaRPr lang="en-GE"/>
          </a:p>
        </p:txBody>
      </p:sp>
      <p:sp>
        <p:nvSpPr>
          <p:cNvPr id="6" name="Slide Number Placeholder 5"/>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221649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21ECD849-E671-954F-9660-666510125908}" type="datetimeFigureOut">
              <a:rPr lang="en-GE" smtClean="0"/>
              <a:t>5/6/20</a:t>
            </a:fld>
            <a:endParaRPr lang="en-GE"/>
          </a:p>
        </p:txBody>
      </p:sp>
      <p:sp>
        <p:nvSpPr>
          <p:cNvPr id="9" name="Footer Placeholder 8"/>
          <p:cNvSpPr>
            <a:spLocks noGrp="1"/>
          </p:cNvSpPr>
          <p:nvPr>
            <p:ph type="ftr" sz="quarter" idx="11"/>
          </p:nvPr>
        </p:nvSpPr>
        <p:spPr/>
        <p:txBody>
          <a:bodyPr/>
          <a:lstStyle/>
          <a:p>
            <a:endParaRPr lang="en-GE"/>
          </a:p>
        </p:txBody>
      </p:sp>
      <p:sp>
        <p:nvSpPr>
          <p:cNvPr id="10" name="Slide Number Placeholder 9"/>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298272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21ECD849-E671-954F-9660-666510125908}" type="datetimeFigureOut">
              <a:rPr lang="en-GE" smtClean="0"/>
              <a:t>5/6/20</a:t>
            </a:fld>
            <a:endParaRPr lang="en-GE"/>
          </a:p>
        </p:txBody>
      </p:sp>
      <p:sp>
        <p:nvSpPr>
          <p:cNvPr id="8" name="Footer Placeholder 7"/>
          <p:cNvSpPr>
            <a:spLocks noGrp="1"/>
          </p:cNvSpPr>
          <p:nvPr>
            <p:ph type="ftr" sz="quarter" idx="11"/>
          </p:nvPr>
        </p:nvSpPr>
        <p:spPr/>
        <p:txBody>
          <a:bodyPr/>
          <a:lstStyle/>
          <a:p>
            <a:endParaRPr lang="en-GE"/>
          </a:p>
        </p:txBody>
      </p:sp>
      <p:sp>
        <p:nvSpPr>
          <p:cNvPr id="9" name="Slide Number Placeholder 8"/>
          <p:cNvSpPr>
            <a:spLocks noGrp="1"/>
          </p:cNvSpPr>
          <p:nvPr>
            <p:ph type="sldNum" sz="quarter" idx="12"/>
          </p:nvPr>
        </p:nvSpPr>
        <p:spPr/>
        <p:txBody>
          <a:bodyPr/>
          <a:lstStyle/>
          <a:p>
            <a:fld id="{5AFD0C71-562D-944D-8C8F-573E7729A8C3}" type="slidenum">
              <a:rPr lang="en-GE" smtClean="0"/>
              <a:t>‹#›</a:t>
            </a:fld>
            <a:endParaRPr lang="en-GE"/>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414445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1ECD849-E671-954F-9660-666510125908}" type="datetimeFigureOut">
              <a:rPr lang="en-GE" smtClean="0"/>
              <a:t>5/6/20</a:t>
            </a:fld>
            <a:endParaRPr lang="en-GE"/>
          </a:p>
        </p:txBody>
      </p:sp>
      <p:sp>
        <p:nvSpPr>
          <p:cNvPr id="4" name="Footer Placeholder 3"/>
          <p:cNvSpPr>
            <a:spLocks noGrp="1"/>
          </p:cNvSpPr>
          <p:nvPr>
            <p:ph type="ftr" sz="quarter" idx="11"/>
          </p:nvPr>
        </p:nvSpPr>
        <p:spPr/>
        <p:txBody>
          <a:bodyPr/>
          <a:lstStyle/>
          <a:p>
            <a:endParaRPr lang="en-GE"/>
          </a:p>
        </p:txBody>
      </p:sp>
      <p:sp>
        <p:nvSpPr>
          <p:cNvPr id="5" name="Slide Number Placeholder 4"/>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351846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CD849-E671-954F-9660-666510125908}" type="datetimeFigureOut">
              <a:rPr lang="en-GE" smtClean="0"/>
              <a:t>5/6/20</a:t>
            </a:fld>
            <a:endParaRPr lang="en-GE"/>
          </a:p>
        </p:txBody>
      </p:sp>
      <p:sp>
        <p:nvSpPr>
          <p:cNvPr id="3" name="Footer Placeholder 2"/>
          <p:cNvSpPr>
            <a:spLocks noGrp="1"/>
          </p:cNvSpPr>
          <p:nvPr>
            <p:ph type="ftr" sz="quarter" idx="11"/>
          </p:nvPr>
        </p:nvSpPr>
        <p:spPr/>
        <p:txBody>
          <a:bodyPr/>
          <a:lstStyle/>
          <a:p>
            <a:endParaRPr lang="en-GE"/>
          </a:p>
        </p:txBody>
      </p:sp>
      <p:sp>
        <p:nvSpPr>
          <p:cNvPr id="4" name="Slide Number Placeholder 3"/>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354801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21ECD849-E671-954F-9660-666510125908}" type="datetimeFigureOut">
              <a:rPr lang="en-GE" smtClean="0"/>
              <a:t>5/6/20</a:t>
            </a:fld>
            <a:endParaRPr lang="en-GE"/>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GE"/>
          </a:p>
        </p:txBody>
      </p:sp>
      <p:sp>
        <p:nvSpPr>
          <p:cNvPr id="11" name="Slide Number Placeholder 10"/>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69693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1ECD849-E671-954F-9660-666510125908}" type="datetimeFigureOut">
              <a:rPr lang="en-GE" smtClean="0"/>
              <a:t>5/6/20</a:t>
            </a:fld>
            <a:endParaRPr lang="en-GE"/>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GE"/>
          </a:p>
        </p:txBody>
      </p:sp>
      <p:sp>
        <p:nvSpPr>
          <p:cNvPr id="10" name="Slide Number Placeholder 9"/>
          <p:cNvSpPr>
            <a:spLocks noGrp="1"/>
          </p:cNvSpPr>
          <p:nvPr>
            <p:ph type="sldNum" sz="quarter" idx="12"/>
          </p:nvPr>
        </p:nvSpPr>
        <p:spPr/>
        <p:txBody>
          <a:bodyPr/>
          <a:lstStyle/>
          <a:p>
            <a:fld id="{5AFD0C71-562D-944D-8C8F-573E7729A8C3}" type="slidenum">
              <a:rPr lang="en-GE" smtClean="0"/>
              <a:t>‹#›</a:t>
            </a:fld>
            <a:endParaRPr lang="en-GE"/>
          </a:p>
        </p:txBody>
      </p:sp>
    </p:spTree>
    <p:extLst>
      <p:ext uri="{BB962C8B-B14F-4D97-AF65-F5344CB8AC3E}">
        <p14:creationId xmlns:p14="http://schemas.microsoft.com/office/powerpoint/2010/main" val="179993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1ECD849-E671-954F-9660-666510125908}" type="datetimeFigureOut">
              <a:rPr lang="en-GE" smtClean="0"/>
              <a:t>5/6/20</a:t>
            </a:fld>
            <a:endParaRPr lang="en-GE"/>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E"/>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AFD0C71-562D-944D-8C8F-573E7729A8C3}" type="slidenum">
              <a:rPr lang="en-GE" smtClean="0"/>
              <a:t>‹#›</a:t>
            </a:fld>
            <a:endParaRPr lang="en-GE"/>
          </a:p>
        </p:txBody>
      </p:sp>
    </p:spTree>
    <p:extLst>
      <p:ext uri="{BB962C8B-B14F-4D97-AF65-F5344CB8AC3E}">
        <p14:creationId xmlns:p14="http://schemas.microsoft.com/office/powerpoint/2010/main" val="35186149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168D508C-A317-451C-AB61-8A699E35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406"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9207F0-B314-9844-A4D4-22BD2B074C8E}"/>
              </a:ext>
            </a:extLst>
          </p:cNvPr>
          <p:cNvSpPr>
            <a:spLocks noGrp="1"/>
          </p:cNvSpPr>
          <p:nvPr>
            <p:ph type="ctrTitle"/>
          </p:nvPr>
        </p:nvSpPr>
        <p:spPr>
          <a:xfrm>
            <a:off x="1099595" y="2453834"/>
            <a:ext cx="9758905" cy="1810699"/>
          </a:xfrm>
        </p:spPr>
        <p:txBody>
          <a:bodyPr>
            <a:normAutofit/>
          </a:bodyPr>
          <a:lstStyle/>
          <a:p>
            <a:r>
              <a:rPr lang="en-GB" sz="3100" dirty="0"/>
              <a:t>Quarterly progress report: achievements, challenges and opportunities</a:t>
            </a:r>
            <a:endParaRPr lang="en-GE" sz="3100" dirty="0"/>
          </a:p>
        </p:txBody>
      </p:sp>
      <p:sp>
        <p:nvSpPr>
          <p:cNvPr id="3" name="Subtitle 2">
            <a:extLst>
              <a:ext uri="{FF2B5EF4-FFF2-40B4-BE49-F238E27FC236}">
                <a16:creationId xmlns:a16="http://schemas.microsoft.com/office/drawing/2014/main" id="{CBA4869F-586C-614C-A0CC-E91C9AB5C1C4}"/>
              </a:ext>
            </a:extLst>
          </p:cNvPr>
          <p:cNvSpPr>
            <a:spLocks noGrp="1"/>
          </p:cNvSpPr>
          <p:nvPr>
            <p:ph type="subTitle" idx="1"/>
          </p:nvPr>
        </p:nvSpPr>
        <p:spPr>
          <a:xfrm>
            <a:off x="6579219" y="4886325"/>
            <a:ext cx="4279281" cy="1349883"/>
          </a:xfrm>
        </p:spPr>
        <p:txBody>
          <a:bodyPr>
            <a:normAutofit/>
          </a:bodyPr>
          <a:lstStyle/>
          <a:p>
            <a:pPr>
              <a:lnSpc>
                <a:spcPct val="90000"/>
              </a:lnSpc>
            </a:pPr>
            <a:r>
              <a:rPr lang="en-GE" dirty="0">
                <a:ln w="0"/>
                <a:solidFill>
                  <a:schemeClr val="tx1"/>
                </a:solidFill>
                <a:effectLst>
                  <a:outerShdw blurRad="38100" dist="19050" dir="2700000" algn="tl" rotWithShape="0">
                    <a:schemeClr val="dk1">
                      <a:alpha val="40000"/>
                    </a:schemeClr>
                  </a:outerShdw>
                </a:effectLst>
              </a:rPr>
              <a:t>Joint SDG Programme</a:t>
            </a:r>
          </a:p>
          <a:p>
            <a:pPr>
              <a:lnSpc>
                <a:spcPct val="90000"/>
              </a:lnSpc>
            </a:pPr>
            <a:r>
              <a:rPr lang="en-GE" dirty="0">
                <a:ln w="0"/>
                <a:solidFill>
                  <a:schemeClr val="tx1"/>
                </a:solidFill>
                <a:effectLst>
                  <a:outerShdw blurRad="38100" dist="19050" dir="2700000" algn="tl" rotWithShape="0">
                    <a:schemeClr val="dk1">
                      <a:alpha val="40000"/>
                    </a:schemeClr>
                  </a:outerShdw>
                </a:effectLst>
              </a:rPr>
              <a:t>“Transfo</a:t>
            </a:r>
            <a:r>
              <a:rPr lang="en-US" dirty="0">
                <a:ln w="0"/>
                <a:solidFill>
                  <a:schemeClr val="tx1"/>
                </a:solidFill>
                <a:effectLst>
                  <a:outerShdw blurRad="38100" dist="19050" dir="2700000" algn="tl" rotWithShape="0">
                    <a:schemeClr val="dk1">
                      <a:alpha val="40000"/>
                    </a:schemeClr>
                  </a:outerShdw>
                </a:effectLst>
              </a:rPr>
              <a:t>r</a:t>
            </a:r>
            <a:r>
              <a:rPr lang="en-GE" dirty="0">
                <a:ln w="0"/>
                <a:solidFill>
                  <a:schemeClr val="tx1"/>
                </a:solidFill>
                <a:effectLst>
                  <a:outerShdw blurRad="38100" dist="19050" dir="2700000" algn="tl" rotWithShape="0">
                    <a:schemeClr val="dk1">
                      <a:alpha val="40000"/>
                    </a:schemeClr>
                  </a:outerShdw>
                </a:effectLst>
              </a:rPr>
              <a:t>ming </a:t>
            </a:r>
            <a:r>
              <a:rPr lang="en-US" dirty="0">
                <a:ln w="0"/>
                <a:solidFill>
                  <a:schemeClr val="tx1"/>
                </a:solidFill>
                <a:effectLst>
                  <a:outerShdw blurRad="38100" dist="19050" dir="2700000" algn="tl" rotWithShape="0">
                    <a:schemeClr val="dk1">
                      <a:alpha val="40000"/>
                    </a:schemeClr>
                  </a:outerShdw>
                </a:effectLst>
              </a:rPr>
              <a:t>the </a:t>
            </a:r>
            <a:r>
              <a:rPr lang="en-GE" dirty="0">
                <a:ln w="0"/>
                <a:solidFill>
                  <a:schemeClr val="tx1"/>
                </a:solidFill>
                <a:effectLst>
                  <a:outerShdw blurRad="38100" dist="19050" dir="2700000" algn="tl" rotWithShape="0">
                    <a:schemeClr val="dk1">
                      <a:alpha val="40000"/>
                    </a:schemeClr>
                  </a:outerShdw>
                </a:effectLst>
              </a:rPr>
              <a:t>Social Protection System for People with Disabilities in Georgia”</a:t>
            </a:r>
          </a:p>
        </p:txBody>
      </p:sp>
      <p:pic>
        <p:nvPicPr>
          <p:cNvPr id="6" name="Picture 5" descr="A picture containing drawing&#10;&#10;Description automatically generated">
            <a:extLst>
              <a:ext uri="{FF2B5EF4-FFF2-40B4-BE49-F238E27FC236}">
                <a16:creationId xmlns:a16="http://schemas.microsoft.com/office/drawing/2014/main" id="{80DBAC8B-E896-014C-B310-DE2D858A599D}"/>
              </a:ext>
            </a:extLst>
          </p:cNvPr>
          <p:cNvPicPr>
            <a:picLocks noChangeAspect="1"/>
          </p:cNvPicPr>
          <p:nvPr/>
        </p:nvPicPr>
        <p:blipFill>
          <a:blip r:embed="rId2"/>
          <a:stretch>
            <a:fillRect/>
          </a:stretch>
        </p:blipFill>
        <p:spPr>
          <a:xfrm>
            <a:off x="0" y="0"/>
            <a:ext cx="2689448" cy="1533526"/>
          </a:xfrm>
          <a:prstGeom prst="rect">
            <a:avLst/>
          </a:prstGeom>
        </p:spPr>
      </p:pic>
    </p:spTree>
    <p:extLst>
      <p:ext uri="{BB962C8B-B14F-4D97-AF65-F5344CB8AC3E}">
        <p14:creationId xmlns:p14="http://schemas.microsoft.com/office/powerpoint/2010/main" val="188184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9F7B36-DCBC-1E49-A9F1-7D2D07F37E99}"/>
              </a:ext>
            </a:extLst>
          </p:cNvPr>
          <p:cNvSpPr>
            <a:spLocks noGrp="1"/>
          </p:cNvSpPr>
          <p:nvPr>
            <p:ph idx="1"/>
          </p:nvPr>
        </p:nvSpPr>
        <p:spPr>
          <a:xfrm>
            <a:off x="5315060" y="81023"/>
            <a:ext cx="6876939" cy="6776977"/>
          </a:xfrm>
        </p:spPr>
        <p:txBody>
          <a:bodyPr anchor="ctr">
            <a:noAutofit/>
          </a:bodyPr>
          <a:lstStyle/>
          <a:p>
            <a:pPr marL="0" indent="0">
              <a:lnSpc>
                <a:spcPct val="90000"/>
              </a:lnSpc>
              <a:buNone/>
            </a:pPr>
            <a:r>
              <a:rPr lang="en-US" b="1" i="1" dirty="0">
                <a:solidFill>
                  <a:schemeClr val="bg1"/>
                </a:solidFill>
              </a:rPr>
              <a:t>Output 1.1. Legislative framework and evidence-based policy environment strengthened, and non-discriminatory social norms promoted to enable all </a:t>
            </a:r>
            <a:r>
              <a:rPr lang="en-US" b="1" i="1" dirty="0" err="1">
                <a:solidFill>
                  <a:schemeClr val="bg1"/>
                </a:solidFill>
              </a:rPr>
              <a:t>PwDs</a:t>
            </a:r>
            <a:r>
              <a:rPr lang="en-US" b="1" i="1" dirty="0">
                <a:solidFill>
                  <a:schemeClr val="bg1"/>
                </a:solidFill>
              </a:rPr>
              <a:t> effectively enjoy their rights:</a:t>
            </a:r>
          </a:p>
          <a:p>
            <a:pPr marL="0" indent="0">
              <a:lnSpc>
                <a:spcPct val="90000"/>
              </a:lnSpc>
              <a:buNone/>
            </a:pPr>
            <a:endParaRPr lang="en-US" sz="800" i="1" dirty="0">
              <a:solidFill>
                <a:schemeClr val="bg1"/>
              </a:solidFill>
            </a:endParaRPr>
          </a:p>
          <a:p>
            <a:pPr>
              <a:lnSpc>
                <a:spcPct val="90000"/>
              </a:lnSpc>
              <a:buFont typeface="Wingdings" pitchFamily="2" charset="2"/>
              <a:buChar char="§"/>
            </a:pPr>
            <a:r>
              <a:rPr lang="en-US" dirty="0">
                <a:solidFill>
                  <a:schemeClr val="bg1"/>
                </a:solidFill>
              </a:rPr>
              <a:t>A preliminary study of Georgian legislation on persons with disabilities and its compatibility with UNCRPD was conducted</a:t>
            </a:r>
          </a:p>
          <a:p>
            <a:pPr>
              <a:lnSpc>
                <a:spcPct val="90000"/>
              </a:lnSpc>
              <a:buFont typeface="Wingdings" pitchFamily="2" charset="2"/>
              <a:buChar char="§"/>
            </a:pPr>
            <a:r>
              <a:rPr lang="en-US" dirty="0">
                <a:solidFill>
                  <a:schemeClr val="bg1"/>
                </a:solidFill>
              </a:rPr>
              <a:t>The UN agencies contributed to the development of a draft Law on the Rights of Persons with Disabilities and submitted to the Parliament of Georgia and HRS</a:t>
            </a:r>
          </a:p>
          <a:p>
            <a:pPr>
              <a:lnSpc>
                <a:spcPct val="90000"/>
              </a:lnSpc>
              <a:buFont typeface="Wingdings" pitchFamily="2" charset="2"/>
              <a:buChar char="§"/>
            </a:pPr>
            <a:r>
              <a:rPr lang="en-US" dirty="0">
                <a:solidFill>
                  <a:schemeClr val="bg1"/>
                </a:solidFill>
              </a:rPr>
              <a:t>Parliament of Georgia was supported to conduct wide public discussions on the draft law together with organizations of persons with disabilities (OPDs) and NGOs to ensure participatory principles in policy making</a:t>
            </a:r>
          </a:p>
          <a:p>
            <a:pPr>
              <a:lnSpc>
                <a:spcPct val="90000"/>
              </a:lnSpc>
              <a:buFont typeface="Wingdings" pitchFamily="2" charset="2"/>
              <a:buChar char="§"/>
            </a:pPr>
            <a:r>
              <a:rPr lang="en-US" dirty="0">
                <a:solidFill>
                  <a:schemeClr val="bg1"/>
                </a:solidFill>
              </a:rPr>
              <a:t>Establishing a Coordination Commission to facilitate implementation of UNCRPD was supported, and the draft decree on the creation of an inter-agency commission on the rights of </a:t>
            </a:r>
            <a:r>
              <a:rPr lang="en-US" dirty="0" err="1">
                <a:solidFill>
                  <a:schemeClr val="bg1"/>
                </a:solidFill>
              </a:rPr>
              <a:t>PwDs</a:t>
            </a:r>
            <a:r>
              <a:rPr lang="en-US" dirty="0">
                <a:solidFill>
                  <a:schemeClr val="bg1"/>
                </a:solidFill>
              </a:rPr>
              <a:t> and its regulation</a:t>
            </a:r>
            <a:r>
              <a:rPr lang="en-GE" dirty="0">
                <a:solidFill>
                  <a:schemeClr val="bg1"/>
                </a:solidFill>
              </a:rPr>
              <a:t> was reviewed through UNCRPD lenses</a:t>
            </a:r>
          </a:p>
          <a:p>
            <a:pPr>
              <a:lnSpc>
                <a:spcPct val="90000"/>
              </a:lnSpc>
              <a:buFont typeface="Wingdings" pitchFamily="2" charset="2"/>
              <a:buChar char="§"/>
            </a:pPr>
            <a:r>
              <a:rPr lang="en-US" dirty="0">
                <a:solidFill>
                  <a:schemeClr val="bg1"/>
                </a:solidFill>
              </a:rPr>
              <a:t>Elaboration of National Accessibility Plan</a:t>
            </a:r>
            <a:r>
              <a:rPr lang="en-GE" dirty="0">
                <a:solidFill>
                  <a:schemeClr val="bg1"/>
                </a:solidFill>
              </a:rPr>
              <a:t> and </a:t>
            </a:r>
            <a:r>
              <a:rPr lang="en-US" dirty="0">
                <a:solidFill>
                  <a:schemeClr val="bg1"/>
                </a:solidFill>
              </a:rPr>
              <a:t>National Human Rights Strategy with an emphasis on the Rights of </a:t>
            </a:r>
            <a:r>
              <a:rPr lang="en-US" dirty="0" err="1">
                <a:solidFill>
                  <a:schemeClr val="bg1"/>
                </a:solidFill>
              </a:rPr>
              <a:t>PwDs</a:t>
            </a:r>
            <a:r>
              <a:rPr lang="en-US" dirty="0">
                <a:solidFill>
                  <a:schemeClr val="bg1"/>
                </a:solidFill>
              </a:rPr>
              <a:t> started</a:t>
            </a:r>
          </a:p>
          <a:p>
            <a:pPr>
              <a:lnSpc>
                <a:spcPct val="90000"/>
              </a:lnSpc>
              <a:buFont typeface="Wingdings" pitchFamily="2" charset="2"/>
              <a:buChar char="§"/>
            </a:pPr>
            <a:r>
              <a:rPr lang="en-US" dirty="0">
                <a:solidFill>
                  <a:schemeClr val="bg1"/>
                </a:solidFill>
              </a:rPr>
              <a:t>Planning underway for the forthcoming implementation of the WHO Model Disability Survey (MDS)</a:t>
            </a:r>
            <a:r>
              <a:rPr lang="en-GE" dirty="0">
                <a:solidFill>
                  <a:schemeClr val="bg1"/>
                </a:solidFill>
              </a:rPr>
              <a:t>  </a:t>
            </a:r>
          </a:p>
        </p:txBody>
      </p:sp>
      <p:sp>
        <p:nvSpPr>
          <p:cNvPr id="10" name="Title 1">
            <a:extLst>
              <a:ext uri="{FF2B5EF4-FFF2-40B4-BE49-F238E27FC236}">
                <a16:creationId xmlns:a16="http://schemas.microsoft.com/office/drawing/2014/main" id="{D4FD25E3-D9F0-0B47-84C9-EF4EEB98BA27}"/>
              </a:ext>
            </a:extLst>
          </p:cNvPr>
          <p:cNvSpPr>
            <a:spLocks noGrp="1"/>
          </p:cNvSpPr>
          <p:nvPr>
            <p:ph type="title"/>
          </p:nvPr>
        </p:nvSpPr>
        <p:spPr>
          <a:xfrm>
            <a:off x="82859" y="1099594"/>
            <a:ext cx="5187738" cy="5104436"/>
          </a:xfrm>
          <a:noFill/>
          <a:ln>
            <a:solidFill>
              <a:schemeClr val="tx1"/>
            </a:solidFill>
          </a:ln>
        </p:spPr>
        <p:txBody>
          <a:bodyPr>
            <a:normAutofit/>
          </a:bodyPr>
          <a:lstStyle/>
          <a:p>
            <a:r>
              <a:rPr lang="en-US" sz="2000" b="1" i="1" dirty="0">
                <a:solidFill>
                  <a:schemeClr val="tx1"/>
                </a:solidFill>
              </a:rPr>
              <a:t>Outcome 1:</a:t>
            </a:r>
            <a:br>
              <a:rPr lang="en-US" sz="2000" b="1" i="1" dirty="0">
                <a:solidFill>
                  <a:schemeClr val="tx1"/>
                </a:solidFill>
              </a:rPr>
            </a:br>
            <a:r>
              <a:rPr lang="en-US" sz="2000" b="1" i="1" dirty="0">
                <a:solidFill>
                  <a:schemeClr val="tx1"/>
                </a:solidFill>
              </a:rPr>
              <a:t>By 2022, persons with disabilities, especially those from vulnerable groups, benefit from enabling environment through disability inclusive legislation, evidence-based policy, decreased stigma on disability and expanded employment opportunities. </a:t>
            </a:r>
            <a:endParaRPr lang="en-GE" sz="1100" dirty="0">
              <a:solidFill>
                <a:schemeClr val="tx1"/>
              </a:solidFill>
            </a:endParaRPr>
          </a:p>
        </p:txBody>
      </p:sp>
      <p:pic>
        <p:nvPicPr>
          <p:cNvPr id="6" name="Picture 5" descr="A picture containing drawing&#10;&#10;Description automatically generated">
            <a:extLst>
              <a:ext uri="{FF2B5EF4-FFF2-40B4-BE49-F238E27FC236}">
                <a16:creationId xmlns:a16="http://schemas.microsoft.com/office/drawing/2014/main" id="{6C9114CA-F9F6-E741-8C0A-96C057E996E7}"/>
              </a:ext>
            </a:extLst>
          </p:cNvPr>
          <p:cNvPicPr>
            <a:picLocks noChangeAspect="1"/>
          </p:cNvPicPr>
          <p:nvPr/>
        </p:nvPicPr>
        <p:blipFill>
          <a:blip r:embed="rId2"/>
          <a:stretch>
            <a:fillRect/>
          </a:stretch>
        </p:blipFill>
        <p:spPr>
          <a:xfrm>
            <a:off x="0" y="0"/>
            <a:ext cx="1928433" cy="1099594"/>
          </a:xfrm>
          <a:prstGeom prst="rect">
            <a:avLst/>
          </a:prstGeom>
        </p:spPr>
      </p:pic>
    </p:spTree>
    <p:extLst>
      <p:ext uri="{BB962C8B-B14F-4D97-AF65-F5344CB8AC3E}">
        <p14:creationId xmlns:p14="http://schemas.microsoft.com/office/powerpoint/2010/main" val="299760988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43F6-20E6-3B4A-92A4-8838F2FD4F41}"/>
              </a:ext>
            </a:extLst>
          </p:cNvPr>
          <p:cNvSpPr>
            <a:spLocks noGrp="1"/>
          </p:cNvSpPr>
          <p:nvPr>
            <p:ph type="title"/>
          </p:nvPr>
        </p:nvSpPr>
        <p:spPr>
          <a:xfrm>
            <a:off x="127323" y="1122744"/>
            <a:ext cx="5187738" cy="5104436"/>
          </a:xfrm>
          <a:noFill/>
          <a:ln>
            <a:solidFill>
              <a:schemeClr val="tx1"/>
            </a:solidFill>
          </a:ln>
        </p:spPr>
        <p:txBody>
          <a:bodyPr>
            <a:normAutofit/>
          </a:bodyPr>
          <a:lstStyle/>
          <a:p>
            <a:r>
              <a:rPr lang="en-US" sz="2000" b="1" i="1" dirty="0">
                <a:solidFill>
                  <a:schemeClr val="tx1"/>
                </a:solidFill>
              </a:rPr>
              <a:t>Outcome 1:</a:t>
            </a:r>
            <a:br>
              <a:rPr lang="en-US" sz="2000" b="1" i="1" dirty="0">
                <a:solidFill>
                  <a:schemeClr val="tx1"/>
                </a:solidFill>
              </a:rPr>
            </a:br>
            <a:r>
              <a:rPr lang="en-US" sz="2000" b="1" i="1" dirty="0">
                <a:solidFill>
                  <a:schemeClr val="tx1"/>
                </a:solidFill>
              </a:rPr>
              <a:t>By 2022, persons with disabilities, especially those from vulnerable groups, benefit from enabling environment through disability inclusive legislation, evidence-based policy, decreased stigma on disability and expanded employment opportunities. </a:t>
            </a:r>
            <a:endParaRPr lang="en-GE" sz="1100" dirty="0">
              <a:solidFill>
                <a:schemeClr val="tx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AC3418-0C2A-7145-93A8-C2F94BCC6941}"/>
              </a:ext>
            </a:extLst>
          </p:cNvPr>
          <p:cNvSpPr>
            <a:spLocks noGrp="1"/>
          </p:cNvSpPr>
          <p:nvPr>
            <p:ph idx="1"/>
          </p:nvPr>
        </p:nvSpPr>
        <p:spPr>
          <a:xfrm>
            <a:off x="5315061" y="173620"/>
            <a:ext cx="6876939" cy="6684380"/>
          </a:xfrm>
        </p:spPr>
        <p:txBody>
          <a:bodyPr anchor="ctr">
            <a:normAutofit/>
          </a:bodyPr>
          <a:lstStyle/>
          <a:p>
            <a:pPr marL="0" indent="0">
              <a:lnSpc>
                <a:spcPct val="90000"/>
              </a:lnSpc>
              <a:buNone/>
            </a:pPr>
            <a:r>
              <a:rPr lang="en-US" b="1" i="1" dirty="0">
                <a:solidFill>
                  <a:schemeClr val="bg1"/>
                </a:solidFill>
              </a:rPr>
              <a:t>Output 1.2. Capacities for data collection, monitoring and advocacy improved for the implementation of CRPD, ICPD </a:t>
            </a:r>
            <a:r>
              <a:rPr lang="en-US" b="1" i="1" dirty="0" err="1">
                <a:solidFill>
                  <a:schemeClr val="bg1"/>
                </a:solidFill>
              </a:rPr>
              <a:t>PoA</a:t>
            </a:r>
            <a:r>
              <a:rPr lang="en-US" b="1" i="1" dirty="0">
                <a:solidFill>
                  <a:schemeClr val="bg1"/>
                </a:solidFill>
              </a:rPr>
              <a:t>, CEDAW, BFPA, UPR, CSW</a:t>
            </a:r>
            <a:br>
              <a:rPr lang="en-US" b="1" i="1" dirty="0">
                <a:solidFill>
                  <a:schemeClr val="bg1"/>
                </a:solidFill>
              </a:rPr>
            </a:br>
            <a:endParaRPr lang="en-US" b="1" i="1" dirty="0">
              <a:solidFill>
                <a:schemeClr val="bg1"/>
              </a:solidFill>
            </a:endParaRPr>
          </a:p>
          <a:p>
            <a:pPr>
              <a:lnSpc>
                <a:spcPct val="90000"/>
              </a:lnSpc>
            </a:pPr>
            <a:r>
              <a:rPr lang="en-US" dirty="0">
                <a:solidFill>
                  <a:schemeClr val="bg1"/>
                </a:solidFill>
              </a:rPr>
              <a:t>A Call for Proposals (</a:t>
            </a:r>
            <a:r>
              <a:rPr lang="en-US" dirty="0" err="1">
                <a:solidFill>
                  <a:schemeClr val="bg1"/>
                </a:solidFill>
              </a:rPr>
              <a:t>CfP</a:t>
            </a:r>
            <a:r>
              <a:rPr lang="en-US" dirty="0">
                <a:solidFill>
                  <a:schemeClr val="bg1"/>
                </a:solidFill>
              </a:rPr>
              <a:t>) for CSOs with expertise and proven experience in working on the rights of women and girls with disabilities was announced. The selected CSO will capacitate organizations to lobby the implementation of UNCRPD in the context of national and international commitments to gender equality and women's empowerment.</a:t>
            </a:r>
          </a:p>
          <a:p>
            <a:pPr>
              <a:lnSpc>
                <a:spcPct val="90000"/>
              </a:lnSpc>
            </a:pPr>
            <a:r>
              <a:rPr lang="en-US" dirty="0">
                <a:solidFill>
                  <a:schemeClr val="bg1"/>
                </a:solidFill>
              </a:rPr>
              <a:t>Consultations and discussions with </a:t>
            </a:r>
            <a:r>
              <a:rPr lang="en-US" dirty="0" err="1">
                <a:solidFill>
                  <a:schemeClr val="bg1"/>
                </a:solidFill>
              </a:rPr>
              <a:t>MoIDPOTLHSA</a:t>
            </a:r>
            <a:r>
              <a:rPr lang="en-US" dirty="0">
                <a:solidFill>
                  <a:schemeClr val="bg1"/>
                </a:solidFill>
              </a:rPr>
              <a:t> representatives to support development of an electronic data management system for </a:t>
            </a:r>
            <a:r>
              <a:rPr lang="en-US" dirty="0" err="1">
                <a:solidFill>
                  <a:schemeClr val="bg1"/>
                </a:solidFill>
              </a:rPr>
              <a:t>PwDs</a:t>
            </a:r>
            <a:r>
              <a:rPr lang="en-US" dirty="0">
                <a:solidFill>
                  <a:schemeClr val="bg1"/>
                </a:solidFill>
              </a:rPr>
              <a:t> in the frame of new disability assessment and status determination system was organized. Electronic data collection and analysis tools are currently being refined and finalized.</a:t>
            </a:r>
          </a:p>
          <a:p>
            <a:pPr marL="0" indent="0">
              <a:lnSpc>
                <a:spcPct val="90000"/>
              </a:lnSpc>
              <a:buNone/>
            </a:pPr>
            <a:r>
              <a:rPr lang="en-US" b="1" i="1" dirty="0">
                <a:solidFill>
                  <a:schemeClr val="bg1"/>
                </a:solidFill>
              </a:rPr>
              <a:t>Output 1.3 - Equal employment opportunities promoted and expanded for all </a:t>
            </a:r>
            <a:r>
              <a:rPr lang="en-US" b="1" i="1" dirty="0" err="1">
                <a:solidFill>
                  <a:schemeClr val="bg1"/>
                </a:solidFill>
              </a:rPr>
              <a:t>PwDs</a:t>
            </a:r>
            <a:r>
              <a:rPr lang="en-US" b="1" i="1" dirty="0">
                <a:solidFill>
                  <a:schemeClr val="bg1"/>
                </a:solidFill>
              </a:rPr>
              <a:t> regardless of age and sex </a:t>
            </a:r>
          </a:p>
          <a:p>
            <a:pPr>
              <a:lnSpc>
                <a:spcPct val="90000"/>
              </a:lnSpc>
            </a:pPr>
            <a:r>
              <a:rPr lang="en-US" dirty="0">
                <a:solidFill>
                  <a:schemeClr val="bg1"/>
                </a:solidFill>
              </a:rPr>
              <a:t>Pharmaceutical and banking sector companies were selected to support them implementing reasonable accommodation principles in the services and infrastructure . Trainings on service provision to </a:t>
            </a:r>
            <a:r>
              <a:rPr lang="en-US" dirty="0" err="1">
                <a:solidFill>
                  <a:schemeClr val="bg1"/>
                </a:solidFill>
              </a:rPr>
              <a:t>PwDs</a:t>
            </a:r>
            <a:r>
              <a:rPr lang="en-US" dirty="0">
                <a:solidFill>
                  <a:schemeClr val="bg1"/>
                </a:solidFill>
              </a:rPr>
              <a:t> was conducted for two pharmaceutical companies.</a:t>
            </a:r>
            <a:r>
              <a:rPr lang="en-GE" dirty="0">
                <a:solidFill>
                  <a:schemeClr val="bg1"/>
                </a:solidFill>
              </a:rPr>
              <a:t> </a:t>
            </a:r>
          </a:p>
          <a:p>
            <a:pPr>
              <a:lnSpc>
                <a:spcPct val="90000"/>
              </a:lnSpc>
            </a:pPr>
            <a:br>
              <a:rPr lang="en-GE" sz="1400" dirty="0">
                <a:solidFill>
                  <a:schemeClr val="bg1"/>
                </a:solidFill>
              </a:rPr>
            </a:br>
            <a:endParaRPr lang="en-GE" sz="1400" dirty="0">
              <a:solidFill>
                <a:schemeClr val="bg1"/>
              </a:solidFill>
            </a:endParaRPr>
          </a:p>
        </p:txBody>
      </p:sp>
      <p:pic>
        <p:nvPicPr>
          <p:cNvPr id="6" name="Picture 5" descr="A picture containing drawing&#10;&#10;Description automatically generated">
            <a:extLst>
              <a:ext uri="{FF2B5EF4-FFF2-40B4-BE49-F238E27FC236}">
                <a16:creationId xmlns:a16="http://schemas.microsoft.com/office/drawing/2014/main" id="{7F009EA5-AB6D-F743-A40F-8E94B645F70B}"/>
              </a:ext>
            </a:extLst>
          </p:cNvPr>
          <p:cNvPicPr>
            <a:picLocks noChangeAspect="1"/>
          </p:cNvPicPr>
          <p:nvPr/>
        </p:nvPicPr>
        <p:blipFill>
          <a:blip r:embed="rId2"/>
          <a:stretch>
            <a:fillRect/>
          </a:stretch>
        </p:blipFill>
        <p:spPr>
          <a:xfrm>
            <a:off x="0" y="0"/>
            <a:ext cx="1969032" cy="1122744"/>
          </a:xfrm>
          <a:prstGeom prst="rect">
            <a:avLst/>
          </a:prstGeom>
        </p:spPr>
      </p:pic>
    </p:spTree>
    <p:extLst>
      <p:ext uri="{BB962C8B-B14F-4D97-AF65-F5344CB8AC3E}">
        <p14:creationId xmlns:p14="http://schemas.microsoft.com/office/powerpoint/2010/main" val="59086909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544CD-28EA-45FC-B2DC-74480CFF9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85B29C-E5D0-4F2C-B5BD-13B39F11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2A670-02CE-F94E-AFB6-674C21F74F3A}"/>
              </a:ext>
            </a:extLst>
          </p:cNvPr>
          <p:cNvSpPr>
            <a:spLocks noGrp="1"/>
          </p:cNvSpPr>
          <p:nvPr>
            <p:ph type="title"/>
          </p:nvPr>
        </p:nvSpPr>
        <p:spPr>
          <a:xfrm>
            <a:off x="7493000" y="0"/>
            <a:ext cx="4698999" cy="6713316"/>
          </a:xfrm>
          <a:noFill/>
          <a:ln>
            <a:solidFill>
              <a:srgbClr val="FFFFFF"/>
            </a:solidFill>
          </a:ln>
        </p:spPr>
        <p:txBody>
          <a:bodyPr wrap="square">
            <a:normAutofit/>
          </a:bodyPr>
          <a:lstStyle/>
          <a:p>
            <a:r>
              <a:rPr lang="en-US" sz="2200" b="1" i="1" dirty="0">
                <a:solidFill>
                  <a:schemeClr val="bg1"/>
                </a:solidFill>
              </a:rPr>
              <a:t>Outcome 2 - By 2022, the social protection system, health and social services are transformed in line with the social model of disability to ensure social inclusion and equal rights for people with disabilities</a:t>
            </a:r>
            <a:br>
              <a:rPr lang="en-US" sz="2200" b="1" i="1" dirty="0">
                <a:solidFill>
                  <a:schemeClr val="bg1"/>
                </a:solidFill>
              </a:rPr>
            </a:br>
            <a:br>
              <a:rPr lang="en-US" sz="2000" b="1" i="1" dirty="0">
                <a:solidFill>
                  <a:schemeClr val="bg1"/>
                </a:solidFill>
              </a:rPr>
            </a:br>
            <a:br>
              <a:rPr lang="en-US" sz="2000" b="1" i="1" dirty="0">
                <a:solidFill>
                  <a:schemeClr val="tx1"/>
                </a:solidFill>
              </a:rPr>
            </a:br>
            <a:br>
              <a:rPr lang="en-US" sz="2000" b="1" i="1" dirty="0">
                <a:solidFill>
                  <a:schemeClr val="tx1"/>
                </a:solidFill>
              </a:rPr>
            </a:br>
            <a:br>
              <a:rPr lang="en-US" sz="2000" b="1" i="1" dirty="0">
                <a:solidFill>
                  <a:schemeClr val="tx1"/>
                </a:solidFill>
              </a:rPr>
            </a:br>
            <a:br>
              <a:rPr lang="en-US" sz="700" b="1" i="1" dirty="0">
                <a:solidFill>
                  <a:srgbClr val="FFFFFF"/>
                </a:solidFill>
              </a:rPr>
            </a:br>
            <a:br>
              <a:rPr lang="en-GE" sz="700" dirty="0">
                <a:solidFill>
                  <a:srgbClr val="FFFFFF"/>
                </a:solidFill>
              </a:rPr>
            </a:br>
            <a:endParaRPr lang="en-GE" sz="700" dirty="0">
              <a:solidFill>
                <a:srgbClr val="FFFFFF"/>
              </a:solidFill>
            </a:endParaRPr>
          </a:p>
        </p:txBody>
      </p:sp>
      <p:graphicFrame>
        <p:nvGraphicFramePr>
          <p:cNvPr id="5" name="Content Placeholder 2">
            <a:extLst>
              <a:ext uri="{FF2B5EF4-FFF2-40B4-BE49-F238E27FC236}">
                <a16:creationId xmlns:a16="http://schemas.microsoft.com/office/drawing/2014/main" id="{202247A6-E959-4D0B-88CC-AB180022B245}"/>
              </a:ext>
            </a:extLst>
          </p:cNvPr>
          <p:cNvGraphicFramePr>
            <a:graphicFrameLocks noGrp="1"/>
          </p:cNvGraphicFramePr>
          <p:nvPr>
            <p:ph idx="1"/>
            <p:extLst>
              <p:ext uri="{D42A27DB-BD31-4B8C-83A1-F6EECF244321}">
                <p14:modId xmlns:p14="http://schemas.microsoft.com/office/powerpoint/2010/main" val="4219038883"/>
              </p:ext>
            </p:extLst>
          </p:nvPr>
        </p:nvGraphicFramePr>
        <p:xfrm>
          <a:off x="-1" y="1564640"/>
          <a:ext cx="7515353" cy="5365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CD5ADB7-EC57-4347-8900-82C1CCC1E18A}"/>
              </a:ext>
            </a:extLst>
          </p:cNvPr>
          <p:cNvSpPr txBox="1"/>
          <p:nvPr/>
        </p:nvSpPr>
        <p:spPr>
          <a:xfrm>
            <a:off x="386080" y="1241474"/>
            <a:ext cx="6705600" cy="646331"/>
          </a:xfrm>
          <a:prstGeom prst="rect">
            <a:avLst/>
          </a:prstGeom>
          <a:noFill/>
        </p:spPr>
        <p:txBody>
          <a:bodyPr wrap="square" rtlCol="0">
            <a:spAutoFit/>
          </a:bodyPr>
          <a:lstStyle/>
          <a:p>
            <a:r>
              <a:rPr lang="en-US" b="1" i="1" dirty="0"/>
              <a:t>Output 2.1 - Gender-sensitive disability assessment and status determination system transformed based on social model</a:t>
            </a:r>
            <a:endParaRPr lang="en-US" dirty="0"/>
          </a:p>
        </p:txBody>
      </p:sp>
      <p:pic>
        <p:nvPicPr>
          <p:cNvPr id="8" name="Picture 7" descr="A picture containing drawing&#10;&#10;Description automatically generated">
            <a:extLst>
              <a:ext uri="{FF2B5EF4-FFF2-40B4-BE49-F238E27FC236}">
                <a16:creationId xmlns:a16="http://schemas.microsoft.com/office/drawing/2014/main" id="{E5BCEBA5-F76B-DD45-BA11-3B884862C7A3}"/>
              </a:ext>
            </a:extLst>
          </p:cNvPr>
          <p:cNvPicPr>
            <a:picLocks noChangeAspect="1"/>
          </p:cNvPicPr>
          <p:nvPr/>
        </p:nvPicPr>
        <p:blipFill>
          <a:blip r:embed="rId7"/>
          <a:stretch>
            <a:fillRect/>
          </a:stretch>
        </p:blipFill>
        <p:spPr>
          <a:xfrm>
            <a:off x="-1" y="0"/>
            <a:ext cx="2050386" cy="1169132"/>
          </a:xfrm>
          <a:prstGeom prst="rect">
            <a:avLst/>
          </a:prstGeom>
        </p:spPr>
      </p:pic>
    </p:spTree>
    <p:extLst>
      <p:ext uri="{BB962C8B-B14F-4D97-AF65-F5344CB8AC3E}">
        <p14:creationId xmlns:p14="http://schemas.microsoft.com/office/powerpoint/2010/main" val="58873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36D221-E91F-4CA7-904A-D533B97F4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BE62A4-6335-F64B-9DF9-834EC6411A47}"/>
              </a:ext>
            </a:extLst>
          </p:cNvPr>
          <p:cNvSpPr>
            <a:spLocks noGrp="1"/>
          </p:cNvSpPr>
          <p:nvPr>
            <p:ph type="title"/>
          </p:nvPr>
        </p:nvSpPr>
        <p:spPr>
          <a:xfrm>
            <a:off x="142754" y="2634022"/>
            <a:ext cx="4203308" cy="1589955"/>
          </a:xfrm>
          <a:solidFill>
            <a:srgbClr val="FFFFFF"/>
          </a:solidFill>
          <a:ln>
            <a:solidFill>
              <a:srgbClr val="404040"/>
            </a:solidFill>
          </a:ln>
        </p:spPr>
        <p:txBody>
          <a:bodyPr>
            <a:normAutofit/>
          </a:bodyPr>
          <a:lstStyle/>
          <a:p>
            <a:r>
              <a:rPr lang="en-US" sz="2000" dirty="0">
                <a:solidFill>
                  <a:srgbClr val="0D0D0D"/>
                </a:solidFill>
              </a:rPr>
              <a:t>challenges and opportunities</a:t>
            </a:r>
            <a:endParaRPr lang="en-GE" sz="2000" dirty="0">
              <a:solidFill>
                <a:srgbClr val="0D0D0D"/>
              </a:solidFill>
            </a:endParaRPr>
          </a:p>
        </p:txBody>
      </p:sp>
      <p:sp useBgFill="1">
        <p:nvSpPr>
          <p:cNvPr id="12" name="Rectangle 11">
            <a:extLst>
              <a:ext uri="{FF2B5EF4-FFF2-40B4-BE49-F238E27FC236}">
                <a16:creationId xmlns:a16="http://schemas.microsoft.com/office/drawing/2014/main" id="{563906AD-57D2-40AD-A4A4-DEE56613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187E012-B437-429F-8465-2AE23CCFA4F3}"/>
              </a:ext>
            </a:extLst>
          </p:cNvPr>
          <p:cNvGraphicFramePr>
            <a:graphicFrameLocks noGrp="1"/>
          </p:cNvGraphicFramePr>
          <p:nvPr>
            <p:ph idx="1"/>
            <p:extLst>
              <p:ext uri="{D42A27DB-BD31-4B8C-83A1-F6EECF244321}">
                <p14:modId xmlns:p14="http://schemas.microsoft.com/office/powerpoint/2010/main" val="2965000086"/>
              </p:ext>
            </p:extLst>
          </p:nvPr>
        </p:nvGraphicFramePr>
        <p:xfrm>
          <a:off x="4738254" y="0"/>
          <a:ext cx="7438722"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picture containing drawing&#10;&#10;Description automatically generated">
            <a:extLst>
              <a:ext uri="{FF2B5EF4-FFF2-40B4-BE49-F238E27FC236}">
                <a16:creationId xmlns:a16="http://schemas.microsoft.com/office/drawing/2014/main" id="{9AFC8C11-394B-6A42-BFEB-9CE3198F7C76}"/>
              </a:ext>
            </a:extLst>
          </p:cNvPr>
          <p:cNvPicPr>
            <a:picLocks noChangeAspect="1"/>
          </p:cNvPicPr>
          <p:nvPr/>
        </p:nvPicPr>
        <p:blipFill>
          <a:blip r:embed="rId7"/>
          <a:stretch>
            <a:fillRect/>
          </a:stretch>
        </p:blipFill>
        <p:spPr>
          <a:xfrm>
            <a:off x="-15025" y="0"/>
            <a:ext cx="2029615" cy="1157288"/>
          </a:xfrm>
          <a:prstGeom prst="rect">
            <a:avLst/>
          </a:prstGeom>
        </p:spPr>
      </p:pic>
    </p:spTree>
    <p:extLst>
      <p:ext uri="{BB962C8B-B14F-4D97-AF65-F5344CB8AC3E}">
        <p14:creationId xmlns:p14="http://schemas.microsoft.com/office/powerpoint/2010/main" val="325720495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otalTime>125</TotalTime>
  <Words>760</Words>
  <Application>Microsoft Macintosh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Gill Sans MT</vt:lpstr>
      <vt:lpstr>Wingdings</vt:lpstr>
      <vt:lpstr>Parcel</vt:lpstr>
      <vt:lpstr>Quarterly progress report: achievements, challenges and opportunities</vt:lpstr>
      <vt:lpstr>Outcome 1: By 2022, persons with disabilities, especially those from vulnerable groups, benefit from enabling environment through disability inclusive legislation, evidence-based policy, decreased stigma on disability and expanded employment opportunities. </vt:lpstr>
      <vt:lpstr>Outcome 1: By 2022, persons with disabilities, especially those from vulnerable groups, benefit from enabling environment through disability inclusive legislation, evidence-based policy, decreased stigma on disability and expanded employment opportunities. </vt:lpstr>
      <vt:lpstr>Outcome 2 - By 2022, the social protection system, health and social services are transformed in line with the social model of disability to ensure social inclusion and equal rights for people with disabilities       </vt:lpstr>
      <vt:lpstr>challenges and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progress report: Challenges, opportunities and achievementsqqQuweweqqqqqQ</dc:title>
  <dc:creator>Tinatin Tsertsvadze</dc:creator>
  <cp:lastModifiedBy>Tinatin Tsertsvadze</cp:lastModifiedBy>
  <cp:revision>14</cp:revision>
  <dcterms:created xsi:type="dcterms:W3CDTF">2020-04-08T20:25:12Z</dcterms:created>
  <dcterms:modified xsi:type="dcterms:W3CDTF">2020-05-06T12:40:07Z</dcterms:modified>
</cp:coreProperties>
</file>